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6" r:id="rId3"/>
    <p:sldId id="273" r:id="rId4"/>
    <p:sldId id="299" r:id="rId5"/>
    <p:sldId id="298" r:id="rId6"/>
    <p:sldId id="294" r:id="rId7"/>
    <p:sldId id="274" r:id="rId8"/>
    <p:sldId id="275" r:id="rId9"/>
    <p:sldId id="276" r:id="rId10"/>
    <p:sldId id="295" r:id="rId11"/>
    <p:sldId id="277" r:id="rId12"/>
    <p:sldId id="289" r:id="rId13"/>
    <p:sldId id="297" r:id="rId14"/>
    <p:sldId id="285" r:id="rId15"/>
  </p:sldIdLst>
  <p:sldSz cx="12192000" cy="6858000"/>
  <p:notesSz cx="6797675" cy="9926638"/>
  <p:embeddedFontLst>
    <p:embeddedFont>
      <p:font typeface="BellGothic Blk BT" panose="020B0706020202040204"/>
      <p:regular r:id="rId18"/>
      <p:bold r:id="rId19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6327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8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2000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2000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74BB5-D327-479E-8553-B7A2D36C4AD7}" type="datetimeFigureOut">
              <a:rPr lang="da-DK" sz="800" smtClean="0"/>
              <a:t>12-03-2021</a:t>
            </a:fld>
            <a:endParaRPr lang="da-DK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243434"/>
            <a:ext cx="2945659" cy="200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243434"/>
            <a:ext cx="2945659" cy="200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7EF48-4110-4AAC-AF04-A6BAEA71C75B}" type="slidenum">
              <a:rPr lang="da-DK" sz="800" smtClean="0"/>
              <a:t>‹nr.›</a:t>
            </a:fld>
            <a:endParaRPr lang="da-DK" sz="800"/>
          </a:p>
        </p:txBody>
      </p:sp>
      <p:grpSp>
        <p:nvGrpSpPr>
          <p:cNvPr id="6" name="Group 5"/>
          <p:cNvGrpSpPr/>
          <p:nvPr/>
        </p:nvGrpSpPr>
        <p:grpSpPr>
          <a:xfrm>
            <a:off x="5776779" y="9288888"/>
            <a:ext cx="570165" cy="353241"/>
            <a:chOff x="10998691" y="5444197"/>
            <a:chExt cx="745277" cy="421585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0998691" y="5444197"/>
              <a:ext cx="372638" cy="421585"/>
            </a:xfrm>
            <a:custGeom>
              <a:avLst/>
              <a:gdLst>
                <a:gd name="T0" fmla="*/ 539 w 807"/>
                <a:gd name="T1" fmla="*/ 0 h 913"/>
                <a:gd name="T2" fmla="*/ 539 w 807"/>
                <a:gd name="T3" fmla="*/ 349 h 913"/>
                <a:gd name="T4" fmla="*/ 268 w 807"/>
                <a:gd name="T5" fmla="*/ 349 h 913"/>
                <a:gd name="T6" fmla="*/ 268 w 807"/>
                <a:gd name="T7" fmla="*/ 0 h 913"/>
                <a:gd name="T8" fmla="*/ 0 w 807"/>
                <a:gd name="T9" fmla="*/ 0 h 913"/>
                <a:gd name="T10" fmla="*/ 0 w 807"/>
                <a:gd name="T11" fmla="*/ 913 h 913"/>
                <a:gd name="T12" fmla="*/ 268 w 807"/>
                <a:gd name="T13" fmla="*/ 913 h 913"/>
                <a:gd name="T14" fmla="*/ 268 w 807"/>
                <a:gd name="T15" fmla="*/ 538 h 913"/>
                <a:gd name="T16" fmla="*/ 539 w 807"/>
                <a:gd name="T17" fmla="*/ 538 h 913"/>
                <a:gd name="T18" fmla="*/ 539 w 807"/>
                <a:gd name="T19" fmla="*/ 913 h 913"/>
                <a:gd name="T20" fmla="*/ 807 w 807"/>
                <a:gd name="T21" fmla="*/ 913 h 913"/>
                <a:gd name="T22" fmla="*/ 807 w 807"/>
                <a:gd name="T23" fmla="*/ 0 h 913"/>
                <a:gd name="T24" fmla="*/ 539 w 807"/>
                <a:gd name="T2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7" h="913">
                  <a:moveTo>
                    <a:pt x="539" y="0"/>
                  </a:moveTo>
                  <a:lnTo>
                    <a:pt x="539" y="349"/>
                  </a:lnTo>
                  <a:lnTo>
                    <a:pt x="268" y="349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913"/>
                  </a:lnTo>
                  <a:lnTo>
                    <a:pt x="268" y="913"/>
                  </a:lnTo>
                  <a:lnTo>
                    <a:pt x="268" y="538"/>
                  </a:lnTo>
                  <a:lnTo>
                    <a:pt x="539" y="538"/>
                  </a:lnTo>
                  <a:lnTo>
                    <a:pt x="539" y="913"/>
                  </a:lnTo>
                  <a:lnTo>
                    <a:pt x="807" y="913"/>
                  </a:lnTo>
                  <a:lnTo>
                    <a:pt x="807" y="0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1371330" y="5444197"/>
              <a:ext cx="123751" cy="4215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1495081" y="5444197"/>
              <a:ext cx="248887" cy="421585"/>
            </a:xfrm>
            <a:custGeom>
              <a:avLst/>
              <a:gdLst>
                <a:gd name="T0" fmla="*/ 271 w 539"/>
                <a:gd name="T1" fmla="*/ 0 h 913"/>
                <a:gd name="T2" fmla="*/ 0 w 539"/>
                <a:gd name="T3" fmla="*/ 458 h 913"/>
                <a:gd name="T4" fmla="*/ 271 w 539"/>
                <a:gd name="T5" fmla="*/ 913 h 913"/>
                <a:gd name="T6" fmla="*/ 539 w 539"/>
                <a:gd name="T7" fmla="*/ 913 h 913"/>
                <a:gd name="T8" fmla="*/ 271 w 539"/>
                <a:gd name="T9" fmla="*/ 458 h 913"/>
                <a:gd name="T10" fmla="*/ 539 w 539"/>
                <a:gd name="T11" fmla="*/ 0 h 913"/>
                <a:gd name="T12" fmla="*/ 271 w 539"/>
                <a:gd name="T13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913">
                  <a:moveTo>
                    <a:pt x="271" y="0"/>
                  </a:moveTo>
                  <a:lnTo>
                    <a:pt x="0" y="458"/>
                  </a:lnTo>
                  <a:lnTo>
                    <a:pt x="271" y="913"/>
                  </a:lnTo>
                  <a:lnTo>
                    <a:pt x="539" y="913"/>
                  </a:lnTo>
                  <a:lnTo>
                    <a:pt x="271" y="458"/>
                  </a:lnTo>
                  <a:lnTo>
                    <a:pt x="539" y="0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23825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2399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7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2399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700"/>
            </a:lvl1pPr>
          </a:lstStyle>
          <a:p>
            <a:fld id="{2A567FE2-47AD-4F2E-B150-95C878872186}" type="datetimeFigureOut">
              <a:rPr lang="da-DK" smtClean="0"/>
              <a:pPr/>
              <a:t>12-03-2021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50892"/>
            <a:ext cx="2945659" cy="2399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250892"/>
            <a:ext cx="2945659" cy="2399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00"/>
            </a:lvl1pPr>
          </a:lstStyle>
          <a:p>
            <a:fld id="{89DFF1DC-2E3F-4E26-8E22-6AA9F1651333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8" name="Group 7"/>
          <p:cNvGrpSpPr/>
          <p:nvPr/>
        </p:nvGrpSpPr>
        <p:grpSpPr>
          <a:xfrm>
            <a:off x="5776779" y="9288888"/>
            <a:ext cx="570165" cy="353241"/>
            <a:chOff x="10998691" y="5444197"/>
            <a:chExt cx="745277" cy="421585"/>
          </a:xfrm>
        </p:grpSpPr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0998691" y="5444197"/>
              <a:ext cx="372638" cy="421585"/>
            </a:xfrm>
            <a:custGeom>
              <a:avLst/>
              <a:gdLst>
                <a:gd name="T0" fmla="*/ 539 w 807"/>
                <a:gd name="T1" fmla="*/ 0 h 913"/>
                <a:gd name="T2" fmla="*/ 539 w 807"/>
                <a:gd name="T3" fmla="*/ 349 h 913"/>
                <a:gd name="T4" fmla="*/ 268 w 807"/>
                <a:gd name="T5" fmla="*/ 349 h 913"/>
                <a:gd name="T6" fmla="*/ 268 w 807"/>
                <a:gd name="T7" fmla="*/ 0 h 913"/>
                <a:gd name="T8" fmla="*/ 0 w 807"/>
                <a:gd name="T9" fmla="*/ 0 h 913"/>
                <a:gd name="T10" fmla="*/ 0 w 807"/>
                <a:gd name="T11" fmla="*/ 913 h 913"/>
                <a:gd name="T12" fmla="*/ 268 w 807"/>
                <a:gd name="T13" fmla="*/ 913 h 913"/>
                <a:gd name="T14" fmla="*/ 268 w 807"/>
                <a:gd name="T15" fmla="*/ 538 h 913"/>
                <a:gd name="T16" fmla="*/ 539 w 807"/>
                <a:gd name="T17" fmla="*/ 538 h 913"/>
                <a:gd name="T18" fmla="*/ 539 w 807"/>
                <a:gd name="T19" fmla="*/ 913 h 913"/>
                <a:gd name="T20" fmla="*/ 807 w 807"/>
                <a:gd name="T21" fmla="*/ 913 h 913"/>
                <a:gd name="T22" fmla="*/ 807 w 807"/>
                <a:gd name="T23" fmla="*/ 0 h 913"/>
                <a:gd name="T24" fmla="*/ 539 w 807"/>
                <a:gd name="T25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7" h="913">
                  <a:moveTo>
                    <a:pt x="539" y="0"/>
                  </a:moveTo>
                  <a:lnTo>
                    <a:pt x="539" y="349"/>
                  </a:lnTo>
                  <a:lnTo>
                    <a:pt x="268" y="349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913"/>
                  </a:lnTo>
                  <a:lnTo>
                    <a:pt x="268" y="913"/>
                  </a:lnTo>
                  <a:lnTo>
                    <a:pt x="268" y="538"/>
                  </a:lnTo>
                  <a:lnTo>
                    <a:pt x="539" y="538"/>
                  </a:lnTo>
                  <a:lnTo>
                    <a:pt x="539" y="913"/>
                  </a:lnTo>
                  <a:lnTo>
                    <a:pt x="807" y="913"/>
                  </a:lnTo>
                  <a:lnTo>
                    <a:pt x="807" y="0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09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1371330" y="5444197"/>
              <a:ext cx="123751" cy="4215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1495081" y="5444197"/>
              <a:ext cx="248887" cy="421585"/>
            </a:xfrm>
            <a:custGeom>
              <a:avLst/>
              <a:gdLst>
                <a:gd name="T0" fmla="*/ 271 w 539"/>
                <a:gd name="T1" fmla="*/ 0 h 913"/>
                <a:gd name="T2" fmla="*/ 0 w 539"/>
                <a:gd name="T3" fmla="*/ 458 h 913"/>
                <a:gd name="T4" fmla="*/ 271 w 539"/>
                <a:gd name="T5" fmla="*/ 913 h 913"/>
                <a:gd name="T6" fmla="*/ 539 w 539"/>
                <a:gd name="T7" fmla="*/ 913 h 913"/>
                <a:gd name="T8" fmla="*/ 271 w 539"/>
                <a:gd name="T9" fmla="*/ 458 h 913"/>
                <a:gd name="T10" fmla="*/ 539 w 539"/>
                <a:gd name="T11" fmla="*/ 0 h 913"/>
                <a:gd name="T12" fmla="*/ 271 w 539"/>
                <a:gd name="T13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913">
                  <a:moveTo>
                    <a:pt x="271" y="0"/>
                  </a:moveTo>
                  <a:lnTo>
                    <a:pt x="0" y="458"/>
                  </a:lnTo>
                  <a:lnTo>
                    <a:pt x="271" y="913"/>
                  </a:lnTo>
                  <a:lnTo>
                    <a:pt x="539" y="913"/>
                  </a:lnTo>
                  <a:lnTo>
                    <a:pt x="271" y="458"/>
                  </a:lnTo>
                  <a:lnTo>
                    <a:pt x="539" y="0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60136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FF1DC-2E3F-4E26-8E22-6AA9F1651333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36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009" y="6011164"/>
            <a:ext cx="1795855" cy="497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4002" y="1583997"/>
            <a:ext cx="6484233" cy="2113944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4500" baseline="0"/>
            </a:lvl1pPr>
          </a:lstStyle>
          <a:p>
            <a:r>
              <a:rPr lang="da-DK" noProof="0" dirty="0"/>
              <a:t>RUBRIK / TITEL</a:t>
            </a:r>
            <a:br>
              <a:rPr lang="da-DK" noProof="0" dirty="0"/>
            </a:br>
            <a:r>
              <a:rPr lang="da-DK" noProof="0" dirty="0" err="1"/>
              <a:t>DOLOR</a:t>
            </a:r>
            <a:r>
              <a:rPr lang="da-DK" noProof="0" dirty="0"/>
              <a:t> SIT </a:t>
            </a:r>
            <a:r>
              <a:rPr lang="da-DK" noProof="0" dirty="0" err="1"/>
              <a:t>CONSECTETUR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83999" y="3427227"/>
            <a:ext cx="6484236" cy="270714"/>
          </a:xfrm>
        </p:spPr>
        <p:txBody>
          <a:bodyPr>
            <a:normAutofit/>
          </a:bodyPr>
          <a:lstStyle>
            <a:lvl1pPr marL="0" indent="0" algn="l">
              <a:buNone/>
              <a:defRPr sz="1800" b="0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 dirty="0"/>
              <a:t>UNDERRUBRIK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4001" y="3939784"/>
            <a:ext cx="6484233" cy="101143"/>
          </a:xfrm>
        </p:spPr>
        <p:txBody>
          <a:bodyPr/>
          <a:lstStyle>
            <a:lvl1pPr>
              <a:defRPr sz="900"/>
            </a:lvl1pPr>
          </a:lstStyle>
          <a:p>
            <a:fld id="{0416CFDA-2DCA-4DDF-9EDF-AFA82BC106DE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4002" y="6089063"/>
            <a:ext cx="3001062" cy="108503"/>
          </a:xfrm>
        </p:spPr>
        <p:txBody>
          <a:bodyPr/>
          <a:lstStyle>
            <a:lvl1pPr>
              <a:defRPr sz="700"/>
            </a:lvl1pPr>
          </a:lstStyle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84002" y="6315176"/>
            <a:ext cx="3001062" cy="103932"/>
          </a:xfrm>
        </p:spPr>
        <p:txBody>
          <a:bodyPr/>
          <a:lstStyle>
            <a:lvl1pPr>
              <a:defRPr sz="700"/>
            </a:lvl1pPr>
          </a:lstStyle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027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a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8617" y="431998"/>
            <a:ext cx="9720001" cy="59939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 dirty="0"/>
              <a:t>Indsæt </a:t>
            </a:r>
            <a:r>
              <a:rPr lang="da-DK" noProof="0" dirty="0" err="1"/>
              <a:t>billlede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DA6-98AF-4563-A315-5A6EE0BB88F2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84002" y="1583997"/>
            <a:ext cx="6484233" cy="1667918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RUBRIK / TITEL</a:t>
            </a:r>
            <a:br>
              <a:rPr lang="da-DK" noProof="0" dirty="0"/>
            </a:br>
            <a:r>
              <a:rPr lang="da-DK" noProof="0" dirty="0" err="1"/>
              <a:t>DOLOR</a:t>
            </a:r>
            <a:r>
              <a:rPr lang="da-DK" noProof="0" dirty="0"/>
              <a:t> SIT </a:t>
            </a:r>
            <a:r>
              <a:rPr lang="da-DK" noProof="0" dirty="0" err="1"/>
              <a:t>CONSECTETUR</a:t>
            </a:r>
            <a:endParaRPr lang="da-DK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606270" y="3493709"/>
            <a:ext cx="1598266" cy="1598267"/>
          </a:xfrm>
          <a:prstGeom prst="dodecagon">
            <a:avLst/>
          </a:prstGeom>
          <a:solidFill>
            <a:schemeClr val="accent4"/>
          </a:solidFill>
        </p:spPr>
        <p:txBody>
          <a:bodyPr lIns="72000" tIns="72000" rIns="72000" bIns="108000" anchor="ctr" anchorCtr="0">
            <a:no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 cap="all" baseline="0"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691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F2120-6027-4226-9D5C-F2146A8C4027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8617" y="431998"/>
            <a:ext cx="9720001" cy="59939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 dirty="0"/>
              <a:t>Indsæt </a:t>
            </a:r>
            <a:r>
              <a:rPr lang="da-DK" noProof="0" dirty="0" err="1"/>
              <a:t>billlede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792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k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8" y="432000"/>
            <a:ext cx="3682801" cy="2700000"/>
          </a:xfrm>
        </p:spPr>
        <p:txBody>
          <a:bodyPr>
            <a:normAutofit/>
          </a:bodyPr>
          <a:lstStyle>
            <a:lvl1pPr>
              <a:lnSpc>
                <a:spcPct val="83000"/>
              </a:lnSpc>
              <a:defRPr sz="45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09E03-FABF-4E52-B6A6-85DD42CE229C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31998" y="3131999"/>
            <a:ext cx="2700000" cy="2700000"/>
          </a:xfrm>
          <a:prstGeom prst="rect">
            <a:avLst/>
          </a:prstGeom>
          <a:solidFill>
            <a:schemeClr val="accent3"/>
          </a:solidFill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7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131998" y="3132000"/>
            <a:ext cx="2700000" cy="2700000"/>
          </a:xfrm>
          <a:prstGeom prst="rect">
            <a:avLst/>
          </a:prstGeom>
          <a:solidFill>
            <a:schemeClr val="accent1"/>
          </a:solidFill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831998" y="2232000"/>
            <a:ext cx="2700000" cy="3600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 dirty="0"/>
              <a:t>Indsæt </a:t>
            </a:r>
            <a:r>
              <a:rPr lang="da-DK" noProof="0" dirty="0" err="1"/>
              <a:t>billlede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705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k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8" y="432000"/>
            <a:ext cx="3682801" cy="2700000"/>
          </a:xfrm>
        </p:spPr>
        <p:txBody>
          <a:bodyPr>
            <a:normAutofit/>
          </a:bodyPr>
          <a:lstStyle>
            <a:lvl1pPr>
              <a:lnSpc>
                <a:spcPct val="830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5B2F-1A10-4CE7-86D7-07C1D727FC7F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31998" y="3131999"/>
            <a:ext cx="2700000" cy="2699999"/>
          </a:xfrm>
          <a:prstGeom prst="rect">
            <a:avLst/>
          </a:prstGeom>
          <a:solidFill>
            <a:schemeClr val="accent3"/>
          </a:solidFill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7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131998" y="3132000"/>
            <a:ext cx="2700000" cy="26999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</a:t>
            </a:r>
            <a:r>
              <a:rPr lang="da-DK" dirty="0" err="1"/>
              <a:t>billlede</a:t>
            </a:r>
            <a:endParaRPr lang="da-DK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300018" y="3131999"/>
            <a:ext cx="3851983" cy="270000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38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ks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30AB-C527-4B3B-B8F1-38DDEA5C0902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431998" y="431998"/>
            <a:ext cx="2700000" cy="2700002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</a:t>
            </a:r>
            <a:r>
              <a:rPr lang="da-DK" dirty="0" err="1"/>
              <a:t>billlede</a:t>
            </a:r>
            <a:endParaRPr lang="da-DK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3131998" y="431998"/>
            <a:ext cx="5400000" cy="2700002"/>
          </a:xfrm>
          <a:prstGeom prst="rect">
            <a:avLst/>
          </a:prstGeom>
          <a:solidFill>
            <a:schemeClr val="accent2"/>
          </a:solidFill>
        </p:spPr>
        <p:txBody>
          <a:bodyPr lIns="216000" tIns="216000" rIns="1080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45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31998" y="3131999"/>
            <a:ext cx="2700000" cy="2700000"/>
          </a:xfrm>
          <a:prstGeom prst="rect">
            <a:avLst/>
          </a:prstGeom>
          <a:solidFill>
            <a:schemeClr val="accent3"/>
          </a:solidFill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7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831998" y="3132000"/>
            <a:ext cx="2700000" cy="27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3131998" y="3131998"/>
            <a:ext cx="2700000" cy="2700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</a:t>
            </a:r>
            <a:r>
              <a:rPr lang="da-DK" dirty="0" err="1"/>
              <a:t>billlede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8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bo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BF66-AD61-423A-9162-D7EF95D8967C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31998" y="3131999"/>
            <a:ext cx="2700000" cy="2700000"/>
          </a:xfrm>
          <a:prstGeom prst="rect">
            <a:avLst/>
          </a:prstGeom>
          <a:solidFill>
            <a:schemeClr val="tx2"/>
          </a:solidFill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831998" y="3132000"/>
            <a:ext cx="2700000" cy="27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216000" tIns="216000" rIns="216000" bIns="216000" anchor="t" anchorCtr="0"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3131998" y="3132000"/>
            <a:ext cx="2700000" cy="2700000"/>
          </a:xfrm>
          <a:prstGeom prst="rect">
            <a:avLst/>
          </a:prstGeom>
          <a:solidFill>
            <a:schemeClr val="accent3"/>
          </a:solidFill>
        </p:spPr>
        <p:txBody>
          <a:bodyPr lIns="0" tIns="720000" rIns="0" b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9900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31998" y="432000"/>
            <a:ext cx="3682801" cy="2700000"/>
          </a:xfrm>
        </p:spPr>
        <p:txBody>
          <a:bodyPr>
            <a:normAutofit/>
          </a:bodyPr>
          <a:lstStyle>
            <a:lvl1pPr>
              <a:lnSpc>
                <a:spcPct val="830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84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t s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4F5AD44-40F1-44E6-9F39-6AED580B36D0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33D74EC-B1F4-4ED0-BDA3-9FE41FAAB2E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1" y="782421"/>
            <a:ext cx="9116459" cy="526437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26702" y="1338943"/>
            <a:ext cx="5848469" cy="3015343"/>
          </a:xfrm>
        </p:spPr>
        <p:txBody>
          <a:bodyPr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56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t st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33" y="782421"/>
            <a:ext cx="8039492" cy="5264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702" y="1338943"/>
            <a:ext cx="5848469" cy="3015343"/>
          </a:xfrm>
        </p:spPr>
        <p:txBody>
          <a:bodyPr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C84B17-1166-42B5-966B-D08524DEF834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33D74EC-B1F4-4ED0-BDA3-9FE41FAAB2E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21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t mel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1" y="3818166"/>
            <a:ext cx="4182047" cy="2738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5283000" cy="115199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584000"/>
            <a:ext cx="5283362" cy="484199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8FF3-C659-417B-B03D-857CDA04E116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680697" y="4016829"/>
            <a:ext cx="3214417" cy="1752599"/>
          </a:xfrm>
          <a:prstGeom prst="rect">
            <a:avLst/>
          </a:prstGeom>
          <a:noFill/>
          <a:ln>
            <a:noFill/>
          </a:ln>
        </p:spPr>
        <p:txBody>
          <a:bodyPr lIns="216000" tIns="252000" rIns="216000" bIns="216000" anchor="ctr" anchorCtr="0">
            <a:no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24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359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t l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6545743" cy="115199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584000"/>
            <a:ext cx="6546192" cy="484199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B760-8F59-49B6-B1D5-313D90B8BDF0}" type="datetime2">
              <a:rPr lang="da-DK" smtClean="0"/>
              <a:t>12. marts 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06" y="4615545"/>
            <a:ext cx="3248318" cy="1875770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7772399" y="4746170"/>
            <a:ext cx="2209799" cy="1197430"/>
          </a:xfrm>
          <a:prstGeom prst="rect">
            <a:avLst/>
          </a:prstGeom>
          <a:noFill/>
          <a:ln>
            <a:noFill/>
          </a:ln>
        </p:spPr>
        <p:txBody>
          <a:bodyPr lIns="216000" tIns="216000" rIns="216000" bIns="216000" anchor="ctr" anchorCtr="0">
            <a:no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880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4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85C960A-6184-44DC-B7B9-1546D64FE89F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6337" y="1970294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36337" y="2380365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36337" y="2790436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36337" y="3200507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36337" y="3610578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36337" y="4020649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36337" y="4430720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436337" y="4840794"/>
            <a:ext cx="9715664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5995" r="16678" b="17921"/>
          <a:stretch/>
        </p:blipFill>
        <p:spPr>
          <a:xfrm>
            <a:off x="108857" y="283029"/>
            <a:ext cx="3788229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 for i dag">
    <p:bg>
      <p:bgPr>
        <a:solidFill>
          <a:srgbClr val="E4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81" y="1543242"/>
            <a:ext cx="8647194" cy="33528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6009-A263-49E7-981D-8FADA83532C5}" type="datetime2">
              <a:rPr lang="da-DK" smtClean="0"/>
              <a:t>12. marts 2021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86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K PowerPoin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Billed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3" t="-1021" b="92103"/>
          <a:stretch/>
        </p:blipFill>
        <p:spPr>
          <a:xfrm>
            <a:off x="9968403" y="1195640"/>
            <a:ext cx="1022484" cy="462224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3" t="65792"/>
          <a:stretch/>
        </p:blipFill>
        <p:spPr>
          <a:xfrm>
            <a:off x="10170767" y="4902164"/>
            <a:ext cx="890019" cy="1543203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7503463" y="6586011"/>
            <a:ext cx="1335444" cy="265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2621F9-6004-45CD-8872-B5C6316486AF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9021308" y="6586010"/>
            <a:ext cx="2610937" cy="265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HK præsentation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784568" y="6586011"/>
            <a:ext cx="544421" cy="265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54B9EF-527F-4F31-BDA9-861CCA0FE377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10" name="TextBox 7"/>
          <p:cNvSpPr txBox="1"/>
          <p:nvPr/>
        </p:nvSpPr>
        <p:spPr>
          <a:xfrm>
            <a:off x="573689" y="544961"/>
            <a:ext cx="11056432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67" noProof="0" dirty="0">
                <a:solidFill>
                  <a:schemeClr val="accent1"/>
                </a:solidFill>
                <a:latin typeface="+mj-lt"/>
                <a:cs typeface="Arial" pitchFamily="34" charset="0"/>
              </a:rPr>
              <a:t>FUNKTIONER</a:t>
            </a:r>
            <a:r>
              <a:rPr lang="da-DK" sz="1467" baseline="0" noProof="0" dirty="0">
                <a:solidFill>
                  <a:schemeClr val="accent1"/>
                </a:solidFill>
                <a:latin typeface="+mj-lt"/>
                <a:cs typeface="Arial" pitchFamily="34" charset="0"/>
              </a:rPr>
              <a:t> OG DESIGN FOR MASTER</a:t>
            </a:r>
            <a:endParaRPr lang="da-DK" sz="1467" noProof="0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3217193" y="904193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FARVER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3217193" y="1022870"/>
            <a:ext cx="21669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HK’s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farver etableret HK’s skabelon. Anvend alene en af stærke kontrastfarver ad gangen.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6079869" y="4020204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EFFEKTER BØR IKKE ANVENDES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6079869" y="4147368"/>
            <a:ext cx="2166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Effekter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som </a:t>
            </a:r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Skær, Bløde kanter, Skygger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og Facet er ikke godkendte hos HK. Hverken i objekter eller tekster.</a:t>
            </a:r>
            <a:endParaRPr lang="da-DK" sz="80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3227794" y="2575685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GODKENDTE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 FARVER: TABELLER/GRAFER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3227794" y="2695907"/>
            <a:ext cx="21669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Anvende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primært de blå farvetoner når du etablerer tabeller og grafer. Hvis du har behov for yderligere markering anvend alene en enkelt af de stærke kontraster.</a:t>
            </a:r>
            <a:endParaRPr lang="da-DK" sz="80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Box 32"/>
          <p:cNvSpPr txBox="1"/>
          <p:nvPr/>
        </p:nvSpPr>
        <p:spPr>
          <a:xfrm>
            <a:off x="6054805" y="904193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GODKENDTE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 FARVER: SMART ART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Box 33"/>
          <p:cNvSpPr txBox="1"/>
          <p:nvPr/>
        </p:nvSpPr>
        <p:spPr>
          <a:xfrm>
            <a:off x="6054805" y="1031355"/>
            <a:ext cx="2166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Anvend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primært de blå kombinationer. Og anvend alene en af de stærke kontrastfarver ad gangen.</a:t>
            </a:r>
            <a:endParaRPr lang="da-DK" sz="80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Box 40"/>
          <p:cNvSpPr txBox="1"/>
          <p:nvPr/>
        </p:nvSpPr>
        <p:spPr>
          <a:xfrm>
            <a:off x="562526" y="904193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LAYOUTS: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  FIND DEM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Box 41"/>
          <p:cNvSpPr txBox="1"/>
          <p:nvPr/>
        </p:nvSpPr>
        <p:spPr>
          <a:xfrm>
            <a:off x="562526" y="1025633"/>
            <a:ext cx="2166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Klik på Startside I top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menuen. Klik Layouts og find alternative grafiske opstillinger til billeder, tekst, agenda </a:t>
            </a:r>
            <a:r>
              <a:rPr lang="da-DK" sz="800" baseline="0" noProof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etc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…</a:t>
            </a:r>
          </a:p>
        </p:txBody>
      </p:sp>
      <p:sp>
        <p:nvSpPr>
          <p:cNvPr id="29" name="TextBox 42"/>
          <p:cNvSpPr txBox="1"/>
          <p:nvPr/>
        </p:nvSpPr>
        <p:spPr>
          <a:xfrm>
            <a:off x="562526" y="4674463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SIDE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HOVED OG SIDEFOD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30" name="TextBox 43"/>
          <p:cNvSpPr txBox="1"/>
          <p:nvPr/>
        </p:nvSpPr>
        <p:spPr>
          <a:xfrm>
            <a:off x="562526" y="4791213"/>
            <a:ext cx="21669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Klik på Startside  I top menuen. Klik Indsæt og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derefter på</a:t>
            </a:r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ikonet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Sidehoved og sidefod. Du kan her indstillet sidefoden (</a:t>
            </a:r>
            <a:r>
              <a:rPr lang="da-DK" sz="800" baseline="0" noProof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footeren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) for alle sider i dokumentet.</a:t>
            </a:r>
            <a:endParaRPr lang="da-DK" sz="80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Box 48"/>
          <p:cNvSpPr txBox="1"/>
          <p:nvPr/>
        </p:nvSpPr>
        <p:spPr>
          <a:xfrm>
            <a:off x="8893882" y="904193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INDSÆTTELSE AF BILLEDER</a:t>
            </a:r>
          </a:p>
        </p:txBody>
      </p:sp>
      <p:sp>
        <p:nvSpPr>
          <p:cNvPr id="33" name="TextBox 49"/>
          <p:cNvSpPr txBox="1"/>
          <p:nvPr/>
        </p:nvSpPr>
        <p:spPr>
          <a:xfrm>
            <a:off x="8893882" y="1052335"/>
            <a:ext cx="21669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Klik på ikonerne i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pladsholderne for at indsætte billeder I præsentationen. </a:t>
            </a:r>
          </a:p>
          <a:p>
            <a:endParaRPr lang="da-DK" sz="800" baseline="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endParaRPr lang="da-DK" sz="800" baseline="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endParaRPr lang="da-DK" sz="800" baseline="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De særlige billedholdere vil bevare formatet uanset hvilket billede du indsætter. Layouts med billedholdere er markeret med dette ikon </a:t>
            </a:r>
            <a:r>
              <a:rPr lang="da-DK" sz="800" baseline="0" noProof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nedenst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.:</a:t>
            </a:r>
            <a:endParaRPr lang="da-DK" sz="80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Box 51"/>
          <p:cNvSpPr txBox="1"/>
          <p:nvPr/>
        </p:nvSpPr>
        <p:spPr>
          <a:xfrm>
            <a:off x="8893879" y="5307618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ANIMATIONER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 OG OVERGANGE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37" name="TextBox 62"/>
          <p:cNvSpPr txBox="1"/>
          <p:nvPr/>
        </p:nvSpPr>
        <p:spPr>
          <a:xfrm>
            <a:off x="8884950" y="4190589"/>
            <a:ext cx="21669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BESKÆR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 BILLEDER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TextBox 63"/>
          <p:cNvSpPr txBox="1"/>
          <p:nvPr/>
        </p:nvSpPr>
        <p:spPr>
          <a:xfrm>
            <a:off x="8884950" y="4338731"/>
            <a:ext cx="21669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Klik på billedet. I top</a:t>
            </a:r>
            <a:r>
              <a:rPr lang="da-DK" sz="80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menuen Billedformater klik Formater og Beskær. Vælg beskær for at ændre størrelsen på billedet. Vælg Fyld for at ændre flytte billedet inden for beskæringen </a:t>
            </a:r>
            <a:r>
              <a:rPr lang="da-DK" sz="800" i="1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(Pan). (Bemærk: Pan er kun tilgængeligt I Office 2010 og nyere.)</a:t>
            </a:r>
            <a:endParaRPr lang="da-DK" sz="800" i="1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Box 63"/>
          <p:cNvSpPr txBox="1"/>
          <p:nvPr/>
        </p:nvSpPr>
        <p:spPr>
          <a:xfrm>
            <a:off x="8884949" y="5430729"/>
            <a:ext cx="216690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i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Skabelonen</a:t>
            </a:r>
            <a:r>
              <a:rPr lang="da-DK" sz="800" i="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er etableret med udtoning som standard for overgange. Anvend altid denne således vi </a:t>
            </a:r>
            <a:r>
              <a:rPr lang="da-DK" sz="800" i="0" baseline="0" noProof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aligner</a:t>
            </a:r>
            <a:r>
              <a:rPr lang="da-DK" sz="800" i="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vores præsentationer. </a:t>
            </a:r>
          </a:p>
          <a:p>
            <a:endParaRPr lang="da-DK" sz="800" i="0" baseline="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r>
              <a:rPr lang="da-DK" sz="800" i="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Anvend </a:t>
            </a:r>
            <a:r>
              <a:rPr lang="da-DK" sz="800" i="1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Udtoning</a:t>
            </a:r>
            <a:r>
              <a:rPr lang="da-DK" sz="800" i="0" baseline="0" noProof="0" dirty="0">
                <a:solidFill>
                  <a:schemeClr val="tx1"/>
                </a:solidFill>
                <a:latin typeface="+mn-lt"/>
                <a:cs typeface="Arial" pitchFamily="34" charset="0"/>
              </a:rPr>
              <a:t> som standard hvis du ønsker at etablere animationer.</a:t>
            </a:r>
          </a:p>
          <a:p>
            <a:endParaRPr lang="da-DK" sz="800" i="0" baseline="0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endParaRPr lang="da-DK" sz="800" i="1" noProof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8" y="1484960"/>
            <a:ext cx="958668" cy="6298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35" y="3349171"/>
            <a:ext cx="1565049" cy="221454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845279" y="3515656"/>
            <a:ext cx="513956" cy="15654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845279" y="3515656"/>
            <a:ext cx="513956" cy="156540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 rot="5400000">
            <a:off x="4516391" y="4661683"/>
            <a:ext cx="227666" cy="14580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3901215" y="5283220"/>
            <a:ext cx="1458020" cy="22130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0" y="1525405"/>
            <a:ext cx="1136849" cy="205769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138104" y="1909155"/>
            <a:ext cx="919895" cy="1026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7138105" y="1909155"/>
            <a:ext cx="936097" cy="10265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7339829" y="2719281"/>
            <a:ext cx="516444" cy="9198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7147034" y="2927365"/>
            <a:ext cx="910965" cy="51008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67" y="1516287"/>
            <a:ext cx="1703776" cy="159587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79" y="2461145"/>
            <a:ext cx="1703776" cy="1595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38" y="2069537"/>
            <a:ext cx="311349" cy="410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64" y="2757646"/>
            <a:ext cx="178117" cy="23485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86" y="2758213"/>
            <a:ext cx="178117" cy="2348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38" y="3042507"/>
            <a:ext cx="178117" cy="23485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1" y="3042507"/>
            <a:ext cx="178117" cy="23485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64" y="3042507"/>
            <a:ext cx="178117" cy="23485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777" y="3042507"/>
            <a:ext cx="178117" cy="23485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89" y="3042507"/>
            <a:ext cx="178117" cy="234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9" y="5465630"/>
            <a:ext cx="1730217" cy="940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57" y="4543952"/>
            <a:ext cx="639006" cy="143776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7715211" y="4643761"/>
            <a:ext cx="394834" cy="12561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7721982" y="4641511"/>
            <a:ext cx="388063" cy="12583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3" y="3219067"/>
            <a:ext cx="1598026" cy="1046411"/>
          </a:xfrm>
          <a:prstGeom prst="rect">
            <a:avLst/>
          </a:prstGeom>
        </p:spPr>
      </p:pic>
      <p:sp>
        <p:nvSpPr>
          <p:cNvPr id="65" name="TextBox 42"/>
          <p:cNvSpPr txBox="1"/>
          <p:nvPr userDrawn="1"/>
        </p:nvSpPr>
        <p:spPr>
          <a:xfrm>
            <a:off x="782842" y="3389017"/>
            <a:ext cx="11198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ANVEND</a:t>
            </a:r>
            <a:r>
              <a:rPr lang="da-DK" sz="800" baseline="0" noProof="0" dirty="0">
                <a:solidFill>
                  <a:schemeClr val="tx2"/>
                </a:solidFill>
                <a:latin typeface="+mj-lt"/>
                <a:cs typeface="Arial" pitchFamily="34" charset="0"/>
              </a:rPr>
              <a:t> LAYOUTS MED SKILTE GRAFIK TIL DINE EGNE UNIKKE BUDSKABER</a:t>
            </a:r>
            <a:endParaRPr lang="da-DK" sz="800" noProof="0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64" y="3209941"/>
            <a:ext cx="311349" cy="41052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85" y="2405963"/>
            <a:ext cx="178117" cy="23485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63" y="2405963"/>
            <a:ext cx="178117" cy="23485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41" y="2405963"/>
            <a:ext cx="178117" cy="23485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19" y="2405963"/>
            <a:ext cx="178117" cy="2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 Agenda">
    <p:bg>
      <p:bgPr>
        <a:solidFill>
          <a:srgbClr val="E4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5A9F732-8E81-43DF-BF95-10061834AA47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36337" y="196876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435377" y="1968766"/>
            <a:ext cx="782890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36337" y="237905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431038" y="2379056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36337" y="278934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431038" y="2789346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6337" y="319963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431038" y="3199636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6337" y="360992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431038" y="3609926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36337" y="402021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431038" y="4020216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36337" y="4430506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431038" y="4430506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217256" y="1970293"/>
            <a:ext cx="210992" cy="35644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217256" y="2381729"/>
            <a:ext cx="210992" cy="351204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217256" y="2788782"/>
            <a:ext cx="210992" cy="35644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217256" y="3200231"/>
            <a:ext cx="210992" cy="35423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217256" y="3609825"/>
            <a:ext cx="210992" cy="35644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217256" y="4021274"/>
            <a:ext cx="210992" cy="35423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217256" y="4430868"/>
            <a:ext cx="210992" cy="35644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40675" y="4840794"/>
            <a:ext cx="773790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435377" y="4840794"/>
            <a:ext cx="789739" cy="356039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00:00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221594" y="4842301"/>
            <a:ext cx="210992" cy="351204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/>
              <a:t>-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41689" y="1970294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41689" y="2380365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41689" y="2790436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41689" y="3200507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41689" y="3610578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41689" y="4020649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41689" y="4430720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41689" y="4840794"/>
            <a:ext cx="7710312" cy="35603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EDIT MASTER </a:t>
            </a:r>
            <a:r>
              <a:rPr lang="da-DK" noProof="0" dirty="0" err="1"/>
              <a:t>TEXT</a:t>
            </a:r>
            <a:r>
              <a:rPr lang="da-DK" noProof="0" dirty="0"/>
              <a:t> STYLES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5995" r="16678" b="17921"/>
          <a:stretch/>
        </p:blipFill>
        <p:spPr>
          <a:xfrm>
            <a:off x="108857" y="283029"/>
            <a:ext cx="3788229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ét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9" y="2066348"/>
            <a:ext cx="9720669" cy="4359649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4FAC97F-60F5-4673-AEB5-D10286894204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1800" y="1594362"/>
            <a:ext cx="9720263" cy="471986"/>
          </a:xfrm>
        </p:spPr>
        <p:txBody>
          <a:bodyPr lIns="0" tIns="0" rIns="0" bIns="0"/>
          <a:lstStyle>
            <a:lvl1pPr marL="0" indent="0">
              <a:buNone/>
              <a:defRPr b="0" cap="all" baseline="0"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276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to 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066348"/>
            <a:ext cx="4644000" cy="4359649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6BF2-9D3D-41F9-B402-3E42D1EEEA35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1800" y="1594362"/>
            <a:ext cx="9720263" cy="471986"/>
          </a:xfrm>
        </p:spPr>
        <p:txBody>
          <a:bodyPr lIns="0" tIns="0" rIns="0" bIns="0"/>
          <a:lstStyle>
            <a:lvl1pPr marL="0" indent="0">
              <a:buNone/>
              <a:defRPr b="0" cap="all" baseline="0"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5508063" y="2066348"/>
            <a:ext cx="4644000" cy="4359649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835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Ét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5876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 felt plus kvadratisk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066348"/>
            <a:ext cx="6585242" cy="4359649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BCB4-12F8-44B6-9BF6-FB2DCC245F71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1801" y="1594362"/>
            <a:ext cx="6585440" cy="471986"/>
          </a:xfrm>
        </p:spPr>
        <p:txBody>
          <a:bodyPr lIns="0" tIns="0" rIns="0" bIns="0"/>
          <a:lstStyle>
            <a:lvl1pPr marL="0" indent="0">
              <a:buNone/>
              <a:defRPr b="0" cap="all" baseline="0"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452668" y="1583998"/>
            <a:ext cx="2700000" cy="2700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 dirty="0"/>
              <a:t>Indsæt </a:t>
            </a:r>
            <a:r>
              <a:rPr lang="da-DK" noProof="0" dirty="0" err="1"/>
              <a:t>billlede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9183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 felt plus vertik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066348"/>
            <a:ext cx="6585242" cy="4359649"/>
          </a:xfrm>
        </p:spPr>
        <p:txBody>
          <a:bodyPr/>
          <a:lstStyle/>
          <a:p>
            <a:pPr lvl="0"/>
            <a:r>
              <a:rPr lang="da-DK" noProof="0"/>
              <a:t>Rediger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A779C-3CCB-44E1-BFB6-D897B8D8F188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1801" y="1594362"/>
            <a:ext cx="6585440" cy="471986"/>
          </a:xfrm>
        </p:spPr>
        <p:txBody>
          <a:bodyPr lIns="0" tIns="0" rIns="0" bIns="0"/>
          <a:lstStyle>
            <a:lvl1pPr marL="0" indent="0">
              <a:buNone/>
              <a:defRPr b="0" cap="all" baseline="0">
                <a:latin typeface="+mj-lt"/>
              </a:defRPr>
            </a:lvl1pPr>
          </a:lstStyle>
          <a:p>
            <a:pPr lvl="0"/>
            <a:r>
              <a:rPr lang="da-DK" noProof="0"/>
              <a:t>Rediger teksttypografien i masteren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452668" y="1583998"/>
            <a:ext cx="2700000" cy="3600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 dirty="0"/>
              <a:t>Indsæt </a:t>
            </a:r>
            <a:r>
              <a:rPr lang="da-DK" noProof="0" dirty="0" err="1"/>
              <a:t>billlede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7105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ktions opdeler">
    <p:bg>
      <p:bgPr>
        <a:solidFill>
          <a:srgbClr val="E4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02D6-4450-43D0-B71E-ACAB7B8E8BD7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61700" y="2146110"/>
            <a:ext cx="6484234" cy="745782"/>
          </a:xfrm>
        </p:spPr>
        <p:txBody>
          <a:bodyPr vert="horz" lIns="0" tIns="108000" rIns="0" bIns="108000" rtlCol="0" anchor="t" anchorCtr="0">
            <a:noAutofit/>
          </a:bodyPr>
          <a:lstStyle>
            <a:lvl1pPr marL="0" indent="0">
              <a:lnSpc>
                <a:spcPct val="70000"/>
              </a:lnSpc>
              <a:spcAft>
                <a:spcPts val="0"/>
              </a:spcAft>
              <a:buNone/>
              <a:defRPr lang="en-US" sz="5400" cap="all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85000"/>
              </a:lnSpc>
              <a:spcBef>
                <a:spcPct val="0"/>
              </a:spcBef>
            </a:pPr>
            <a:r>
              <a:rPr lang="da-DK" noProof="0" dirty="0" err="1"/>
              <a:t>dolor</a:t>
            </a:r>
            <a:endParaRPr lang="da-DK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561700" y="2819175"/>
            <a:ext cx="6484234" cy="745782"/>
          </a:xfrm>
        </p:spPr>
        <p:txBody>
          <a:bodyPr vert="horz" lIns="0" tIns="108000" rIns="0" bIns="108000" rtlCol="0" anchor="t" anchorCtr="0">
            <a:noAutofit/>
          </a:bodyPr>
          <a:lstStyle>
            <a:lvl1pPr marL="0" indent="0">
              <a:lnSpc>
                <a:spcPct val="70000"/>
              </a:lnSpc>
              <a:spcAft>
                <a:spcPts val="0"/>
              </a:spcAft>
              <a:buNone/>
              <a:defRPr lang="en-US" sz="5400" cap="all" baseline="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85000"/>
              </a:lnSpc>
              <a:spcBef>
                <a:spcPct val="0"/>
              </a:spcBef>
            </a:pPr>
            <a:r>
              <a:rPr lang="da-DK" noProof="0" dirty="0"/>
              <a:t>Sit </a:t>
            </a:r>
            <a:r>
              <a:rPr lang="da-DK" noProof="0" dirty="0" err="1"/>
              <a:t>amet</a:t>
            </a:r>
            <a:endParaRPr lang="da-DK" noProof="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561701" y="3492239"/>
            <a:ext cx="6484234" cy="745782"/>
          </a:xfrm>
        </p:spPr>
        <p:txBody>
          <a:bodyPr vert="horz" lIns="0" tIns="108000" rIns="0" bIns="108000" rtlCol="0" anchor="t" anchorCtr="0">
            <a:noAutofit/>
          </a:bodyPr>
          <a:lstStyle>
            <a:lvl1pPr marL="0" indent="0">
              <a:lnSpc>
                <a:spcPct val="70000"/>
              </a:lnSpc>
              <a:spcAft>
                <a:spcPts val="0"/>
              </a:spcAft>
              <a:buNone/>
              <a:defRPr lang="en-US" sz="54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85000"/>
              </a:lnSpc>
              <a:spcBef>
                <a:spcPct val="0"/>
              </a:spcBef>
            </a:pPr>
            <a:r>
              <a:rPr lang="da-DK" noProof="0" dirty="0" err="1"/>
              <a:t>consectetur</a:t>
            </a:r>
            <a:endParaRPr lang="da-DK" noProof="0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561699" y="1473045"/>
            <a:ext cx="6484236" cy="745782"/>
          </a:xfrm>
        </p:spPr>
        <p:txBody>
          <a:bodyPr vert="horz" lIns="0" tIns="108000" rIns="0" bIns="108000" rtlCol="0" anchor="t" anchorCtr="0">
            <a:noAutofit/>
          </a:bodyPr>
          <a:lstStyle>
            <a:lvl1pPr marL="0" indent="0">
              <a:lnSpc>
                <a:spcPct val="70000"/>
              </a:lnSpc>
              <a:spcAft>
                <a:spcPts val="0"/>
              </a:spcAft>
              <a:buNone/>
              <a:defRPr lang="en-US" sz="5400" cap="all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85000"/>
              </a:lnSpc>
              <a:spcBef>
                <a:spcPct val="0"/>
              </a:spcBef>
            </a:pPr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843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1151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9" y="1584000"/>
            <a:ext cx="9720669" cy="4841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8095" y="615757"/>
            <a:ext cx="1171905" cy="101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cap="all" baseline="0">
                <a:solidFill>
                  <a:schemeClr val="tx1"/>
                </a:solidFill>
              </a:defRPr>
            </a:lvl1pPr>
          </a:lstStyle>
          <a:p>
            <a:fld id="{7E772C1D-9B97-4281-9030-AEA1926E234B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88096" y="736956"/>
            <a:ext cx="1171904" cy="90931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700" cap="all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7580" y="494267"/>
            <a:ext cx="912419" cy="10393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cap="all" baseline="0">
                <a:solidFill>
                  <a:schemeClr val="tx1"/>
                </a:solidFill>
              </a:defRPr>
            </a:lvl1pPr>
          </a:lstStyle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0588095" y="434623"/>
            <a:ext cx="1171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588095" y="902094"/>
            <a:ext cx="117190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88095" y="494494"/>
            <a:ext cx="25948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a-DK" sz="700" noProof="0" dirty="0"/>
              <a:t>SIDE: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11F96A27-AD0A-5A4A-9BDF-A03D29E0617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009" y="6011164"/>
            <a:ext cx="1795855" cy="4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4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3" r:id="rId3"/>
    <p:sldLayoutId id="2147483660" r:id="rId4"/>
    <p:sldLayoutId id="2147483664" r:id="rId5"/>
    <p:sldLayoutId id="2147483650" r:id="rId6"/>
    <p:sldLayoutId id="2147483665" r:id="rId7"/>
    <p:sldLayoutId id="2147483667" r:id="rId8"/>
    <p:sldLayoutId id="2147483651" r:id="rId9"/>
    <p:sldLayoutId id="2147483663" r:id="rId10"/>
    <p:sldLayoutId id="2147483661" r:id="rId11"/>
    <p:sldLayoutId id="2147483668" r:id="rId12"/>
    <p:sldLayoutId id="2147483669" r:id="rId13"/>
    <p:sldLayoutId id="2147483670" r:id="rId14"/>
    <p:sldLayoutId id="2147483675" r:id="rId15"/>
    <p:sldLayoutId id="2147483681" r:id="rId16"/>
    <p:sldLayoutId id="2147483682" r:id="rId17"/>
    <p:sldLayoutId id="2147483686" r:id="rId18"/>
    <p:sldLayoutId id="2147483685" r:id="rId19"/>
    <p:sldLayoutId id="2147483679" r:id="rId20"/>
    <p:sldLayoutId id="214748367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/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/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/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/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/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819B3FE4-1138-4D46-97D9-1EF552AED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71" y="652178"/>
            <a:ext cx="5830438" cy="507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691" y="3367662"/>
            <a:ext cx="5358870" cy="1315841"/>
          </a:xfrm>
        </p:spPr>
        <p:txBody>
          <a:bodyPr>
            <a:noAutofit/>
          </a:bodyPr>
          <a:lstStyle/>
          <a:p>
            <a:r>
              <a:rPr lang="da-DK" sz="4800" dirty="0"/>
              <a:t>OK21 </a:t>
            </a:r>
            <a:br>
              <a:rPr lang="da-DK" sz="4800" dirty="0"/>
            </a:br>
            <a:r>
              <a:rPr lang="da-DK" sz="4800" dirty="0"/>
              <a:t>resultater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688" y="4869115"/>
            <a:ext cx="5358869" cy="706489"/>
          </a:xfrm>
        </p:spPr>
        <p:txBody>
          <a:bodyPr>
            <a:normAutofit/>
          </a:bodyPr>
          <a:lstStyle/>
          <a:p>
            <a:r>
              <a:rPr lang="da-DK" sz="2800" dirty="0"/>
              <a:t>I </a:t>
            </a:r>
            <a:r>
              <a:rPr lang="da-DK" sz="2800" dirty="0" smtClean="0"/>
              <a:t>regionen</a:t>
            </a:r>
            <a:endParaRPr lang="da-DK" sz="28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0CACA02C-CB3A-4B21-B9F0-1E66514B1013}"/>
              </a:ext>
            </a:extLst>
          </p:cNvPr>
          <p:cNvSpPr txBox="1">
            <a:spLocks/>
          </p:cNvSpPr>
          <p:nvPr/>
        </p:nvSpPr>
        <p:spPr>
          <a:xfrm>
            <a:off x="1054692" y="2675849"/>
            <a:ext cx="5358869" cy="7064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Klub- og </a:t>
            </a:r>
            <a:r>
              <a:rPr lang="da-DK" sz="2000" dirty="0" smtClean="0"/>
              <a:t>medlemsmøde </a:t>
            </a:r>
            <a:r>
              <a:rPr lang="da-DK" sz="2000" dirty="0"/>
              <a:t>om</a:t>
            </a:r>
          </a:p>
        </p:txBody>
      </p:sp>
    </p:spTree>
    <p:extLst>
      <p:ext uri="{BB962C8B-B14F-4D97-AF65-F5344CB8AC3E}">
        <p14:creationId xmlns:p14="http://schemas.microsoft.com/office/powerpoint/2010/main" val="5923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clipart&#10;&#10;Automatisk genereret beskrivelse">
            <a:extLst>
              <a:ext uri="{FF2B5EF4-FFF2-40B4-BE49-F238E27FC236}">
                <a16:creationId xmlns:a16="http://schemas.microsoft.com/office/drawing/2014/main" xmlns="" id="{B6564F74-96A8-0840-99CA-CF8916BF2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64" y="1432412"/>
            <a:ext cx="1966432" cy="30749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67626"/>
          </a:xfrm>
        </p:spPr>
        <p:txBody>
          <a:bodyPr>
            <a:normAutofit fontScale="90000"/>
          </a:bodyPr>
          <a:lstStyle/>
          <a:p>
            <a:r>
              <a:rPr lang="da-DK" dirty="0"/>
              <a:t>Grundlønsforbedringer til Adm.- og IT-personale m.fl.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8" y="964734"/>
            <a:ext cx="10909917" cy="5259929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r>
              <a:rPr lang="da-DK" sz="1600" b="1" dirty="0">
                <a:solidFill>
                  <a:srgbClr val="009DE0"/>
                </a:solidFill>
              </a:rPr>
              <a:t>Grundlønsændringer pr. 1. april 2022</a:t>
            </a: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Telefonister på grundløn 12 ½ hæves til grundløn 13 </a:t>
            </a: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IT-medarbejdere m.fl. på grundløn 21 ½ hæves til grundløn 22 </a:t>
            </a: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Assistenter m.fl. på grundløn 22 får et årligt grundlønstillæg med 1.579 kr. </a:t>
            </a: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Tandklinikassistenter på grundløn 22 får hævet det årlige grundlønstillæg med 1.579 kr. </a:t>
            </a:r>
          </a:p>
          <a:p>
            <a:pPr lvl="1">
              <a:buClr>
                <a:srgbClr val="009DE0"/>
              </a:buClr>
            </a:pPr>
            <a:endParaRPr lang="da-DK" sz="1500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Specialister på grundløn 31 ½ hæves til grundløn 32 </a:t>
            </a:r>
          </a:p>
          <a:p>
            <a:pPr lvl="1">
              <a:buClr>
                <a:srgbClr val="009DE0"/>
              </a:buClr>
            </a:pPr>
            <a:r>
              <a:rPr lang="da-DK" sz="1500" i="1" dirty="0">
                <a:solidFill>
                  <a:prstClr val="black"/>
                </a:solidFill>
              </a:rPr>
              <a:t>På den måde får specialisterne deres egen grundløn</a:t>
            </a:r>
          </a:p>
          <a:p>
            <a:pPr lvl="1">
              <a:buClr>
                <a:srgbClr val="009DE0"/>
              </a:buClr>
            </a:pPr>
            <a:endParaRPr lang="da-DK" sz="1500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Specialister på grundløn 41 og ledere på grundløn 42 får hævet det årlige grundlønstillæg med 1.579 kr. </a:t>
            </a:r>
          </a:p>
          <a:p>
            <a:pPr lvl="1">
              <a:buClr>
                <a:srgbClr val="009DE0"/>
              </a:buClr>
            </a:pPr>
            <a:r>
              <a:rPr lang="da-DK" sz="1500" dirty="0">
                <a:solidFill>
                  <a:prstClr val="black"/>
                </a:solidFill>
              </a:rPr>
              <a:t>Specialister på grundløn 46 og ledere på grundløn 47 får hævet det årlige grundlønstillæg med 2.633 kr. </a:t>
            </a:r>
          </a:p>
          <a:p>
            <a:pPr lvl="0">
              <a:buClr>
                <a:srgbClr val="009DE0"/>
              </a:buClr>
            </a:pPr>
            <a:endParaRPr lang="da-DK" sz="1700" dirty="0">
              <a:solidFill>
                <a:prstClr val="black"/>
              </a:solidFill>
            </a:endParaRPr>
          </a:p>
          <a:p>
            <a:pPr lvl="1"/>
            <a:r>
              <a:rPr lang="da-DK" sz="1600" dirty="0"/>
              <a:t>Vagtcentralpersonale får et grundlønstillæg på 1.029 kr.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10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309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67626"/>
          </a:xfrm>
        </p:spPr>
        <p:txBody>
          <a:bodyPr>
            <a:normAutofit/>
          </a:bodyPr>
          <a:lstStyle/>
          <a:p>
            <a:r>
              <a:rPr lang="da-DK" dirty="0"/>
              <a:t>Mere til kompetenceudvikling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8" y="1208015"/>
            <a:ext cx="6714237" cy="5016648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r>
              <a:rPr lang="da-DK" sz="1700" b="1" dirty="0">
                <a:solidFill>
                  <a:srgbClr val="009DE0"/>
                </a:solidFill>
              </a:rPr>
              <a:t>Kompetencefonden </a:t>
            </a:r>
            <a:endParaRPr lang="da-DK" sz="1700" b="1" dirty="0"/>
          </a:p>
          <a:p>
            <a:pPr lvl="1">
              <a:buClr>
                <a:srgbClr val="009DE0"/>
              </a:buClr>
            </a:pPr>
            <a:r>
              <a:rPr lang="da-DK" sz="1700" dirty="0"/>
              <a:t>Fortsætter i </a:t>
            </a:r>
            <a:r>
              <a:rPr lang="da-DK" sz="1700" dirty="0" err="1"/>
              <a:t>OK21</a:t>
            </a:r>
            <a:r>
              <a:rPr lang="da-DK" sz="1700" dirty="0"/>
              <a:t>-perioden</a:t>
            </a:r>
          </a:p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700" b="1" dirty="0">
                <a:solidFill>
                  <a:srgbClr val="009DE0"/>
                </a:solidFill>
              </a:rPr>
              <a:t>Nye tiltag i kompetencefonden fra 1. maj 2021</a:t>
            </a:r>
          </a:p>
          <a:p>
            <a:pPr lvl="1">
              <a:buClr>
                <a:srgbClr val="009DE0"/>
              </a:buClr>
            </a:pPr>
            <a:r>
              <a:rPr lang="da-DK" sz="1700" dirty="0"/>
              <a:t>Det årlige tilskud fra kompetencefonden forhøjes </a:t>
            </a:r>
            <a:br>
              <a:rPr lang="da-DK" sz="1700" dirty="0"/>
            </a:br>
            <a:r>
              <a:rPr lang="da-DK" sz="1700" dirty="0"/>
              <a:t>fra 25.000 kr. til 30.000 kr.</a:t>
            </a:r>
          </a:p>
          <a:p>
            <a:pPr lvl="1">
              <a:buClr>
                <a:srgbClr val="009DE0"/>
              </a:buClr>
            </a:pPr>
            <a:r>
              <a:rPr lang="da-DK" sz="1700" dirty="0"/>
              <a:t>Der kan også gives tilskud på 30.000 kr. til IT-certificeringer i perioden</a:t>
            </a:r>
          </a:p>
          <a:p>
            <a:pPr lvl="1">
              <a:buClr>
                <a:srgbClr val="009DE0"/>
              </a:buClr>
            </a:pPr>
            <a:r>
              <a:rPr lang="da-DK" sz="1700" dirty="0"/>
              <a:t>Som en forsøgsordning kan man få op til 50.000 kr. </a:t>
            </a:r>
            <a:br>
              <a:rPr lang="da-DK" sz="1700" dirty="0"/>
            </a:br>
            <a:r>
              <a:rPr lang="da-DK" sz="1700" dirty="0"/>
              <a:t>til en masteruddannelse i perioden</a:t>
            </a:r>
          </a:p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pPr marL="457200" lvl="1" indent="0">
              <a:buClr>
                <a:srgbClr val="009DE0"/>
              </a:buClr>
              <a:buNone/>
            </a:pPr>
            <a:endParaRPr lang="da-DK" sz="1700" dirty="0">
              <a:solidFill>
                <a:prstClr val="black"/>
              </a:solidFill>
            </a:endParaRPr>
          </a:p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11</a:t>
            </a:fld>
            <a:endParaRPr lang="da-DK" noProof="0" dirty="0"/>
          </a:p>
        </p:txBody>
      </p:sp>
      <p:pic>
        <p:nvPicPr>
          <p:cNvPr id="11" name="Billede 10" descr="Et billede, der indeholder tekst&#10;&#10;Automatisk genereret beskrivelse">
            <a:extLst>
              <a:ext uri="{FF2B5EF4-FFF2-40B4-BE49-F238E27FC236}">
                <a16:creationId xmlns:a16="http://schemas.microsoft.com/office/drawing/2014/main" xmlns="" id="{5A6BAECC-9895-E447-8E04-BBE5B0B6B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18" y="277193"/>
            <a:ext cx="4095081" cy="56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67626"/>
          </a:xfrm>
        </p:spPr>
        <p:txBody>
          <a:bodyPr>
            <a:normAutofit/>
          </a:bodyPr>
          <a:lstStyle/>
          <a:p>
            <a:r>
              <a:rPr lang="da-DK" dirty="0"/>
              <a:t>Andet nyt i regionerne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8" y="1208015"/>
            <a:ext cx="11328001" cy="5016648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r>
              <a:rPr lang="da-DK" sz="1600" b="1" dirty="0"/>
              <a:t>Professionsbachelorer i Grafisk Kommunikation </a:t>
            </a:r>
            <a:r>
              <a:rPr lang="da-DK" sz="1600" dirty="0"/>
              <a:t>kommer i den administrative overenskomst på grundløn 32</a:t>
            </a:r>
          </a:p>
          <a:p>
            <a:pPr lvl="0">
              <a:buClr>
                <a:srgbClr val="009DE0"/>
              </a:buClr>
            </a:pPr>
            <a:endParaRPr lang="da-DK" sz="1600" dirty="0"/>
          </a:p>
          <a:p>
            <a:pPr lvl="0">
              <a:buClr>
                <a:srgbClr val="009DE0"/>
              </a:buClr>
            </a:pPr>
            <a:r>
              <a:rPr lang="da-DK" sz="1600" b="1" dirty="0" smtClean="0"/>
              <a:t>Ret </a:t>
            </a:r>
            <a:r>
              <a:rPr lang="da-DK" sz="1600" b="1" dirty="0"/>
              <a:t>til løn under sorgorlov </a:t>
            </a:r>
            <a:r>
              <a:rPr lang="da-DK" sz="1600" dirty="0"/>
              <a:t>(orlov hvis ens barn dør) udvides </a:t>
            </a:r>
            <a:r>
              <a:rPr lang="da-DK" sz="1600" dirty="0">
                <a:solidFill>
                  <a:prstClr val="black"/>
                </a:solidFill>
              </a:rPr>
              <a:t>fra 14 til 26 uger samt fra barnets 32. uge til barnets 18. år</a:t>
            </a:r>
          </a:p>
          <a:p>
            <a:pPr lvl="0">
              <a:buClr>
                <a:srgbClr val="009DE0"/>
              </a:buClr>
            </a:pPr>
            <a:endParaRPr lang="da-DK" sz="1600" dirty="0">
              <a:solidFill>
                <a:prstClr val="black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600" dirty="0">
                <a:solidFill>
                  <a:prstClr val="black"/>
                </a:solidFill>
              </a:rPr>
              <a:t>Mere medarbejderinvolvering i </a:t>
            </a:r>
            <a:r>
              <a:rPr lang="da-DK" sz="1600" b="1" dirty="0">
                <a:solidFill>
                  <a:prstClr val="black"/>
                </a:solidFill>
              </a:rPr>
              <a:t>grøn omstilling </a:t>
            </a:r>
            <a:r>
              <a:rPr lang="da-DK" sz="1600" dirty="0">
                <a:solidFill>
                  <a:prstClr val="black"/>
                </a:solidFill>
              </a:rPr>
              <a:t>på arbejdspladserne </a:t>
            </a:r>
            <a:r>
              <a:rPr lang="da-DK" sz="1600" dirty="0" err="1">
                <a:solidFill>
                  <a:prstClr val="black"/>
                </a:solidFill>
              </a:rPr>
              <a:t>mhp</a:t>
            </a:r>
            <a:r>
              <a:rPr lang="da-DK" sz="1600" dirty="0">
                <a:solidFill>
                  <a:prstClr val="black"/>
                </a:solidFill>
              </a:rPr>
              <a:t>. bl.a. idé-udvikling</a:t>
            </a:r>
          </a:p>
          <a:p>
            <a:pPr lvl="0">
              <a:buClr>
                <a:srgbClr val="009DE0"/>
              </a:buClr>
            </a:pPr>
            <a:endParaRPr lang="da-DK" sz="1600" dirty="0">
              <a:solidFill>
                <a:prstClr val="black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600" dirty="0">
                <a:solidFill>
                  <a:prstClr val="black"/>
                </a:solidFill>
              </a:rPr>
              <a:t>De centrale parter skal drøfte </a:t>
            </a:r>
            <a:r>
              <a:rPr lang="da-DK" sz="1600" b="1" dirty="0">
                <a:solidFill>
                  <a:prstClr val="black"/>
                </a:solidFill>
              </a:rPr>
              <a:t>pension til elever – og antallet af dem</a:t>
            </a:r>
          </a:p>
          <a:p>
            <a:pPr lvl="0">
              <a:buClr>
                <a:srgbClr val="009DE0"/>
              </a:buClr>
            </a:pPr>
            <a:endParaRPr lang="da-DK" sz="1700" dirty="0"/>
          </a:p>
          <a:p>
            <a:pPr lvl="0">
              <a:buClr>
                <a:srgbClr val="009DE0"/>
              </a:buClr>
            </a:pPr>
            <a:r>
              <a:rPr lang="da-DK" sz="1600" b="1" dirty="0"/>
              <a:t>Projekt på IT-området </a:t>
            </a:r>
            <a:r>
              <a:rPr lang="da-DK" sz="1600" dirty="0"/>
              <a:t>om nye roller for IT-personalet – fra tekniker til konsulent</a:t>
            </a:r>
          </a:p>
          <a:p>
            <a:pPr lvl="1">
              <a:buClr>
                <a:srgbClr val="009DE0"/>
              </a:buClr>
            </a:pPr>
            <a:endParaRPr lang="da-DK" sz="1700" dirty="0"/>
          </a:p>
          <a:p>
            <a:pPr marL="914400" lvl="2" indent="0">
              <a:buClr>
                <a:srgbClr val="009DE0"/>
              </a:buClr>
              <a:buNone/>
            </a:pPr>
            <a:endParaRPr lang="da-DK" sz="1700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</a:pPr>
            <a:endParaRPr lang="da-DK" sz="1700" dirty="0">
              <a:solidFill>
                <a:prstClr val="black"/>
              </a:solidFill>
            </a:endParaRPr>
          </a:p>
          <a:p>
            <a:pPr marL="0" lvl="0" indent="0">
              <a:buClr>
                <a:srgbClr val="009DE0"/>
              </a:buClr>
              <a:buNone/>
            </a:pPr>
            <a:endParaRPr lang="da-DK" sz="1700" b="1" dirty="0">
              <a:solidFill>
                <a:srgbClr val="009DE0"/>
              </a:solidFill>
            </a:endParaRP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D74EC-B1F4-4ED0-BDA3-9FE41FAAB2E1}" type="slidenum">
              <a:rPr kumimoji="0" lang="da-DK" sz="700" b="0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7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8A566841-3CC7-4E9A-BE47-8997DBEA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074" y="3800254"/>
            <a:ext cx="146316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369555E4-531D-47D5-BE80-0777C2EE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58" y="1768170"/>
            <a:ext cx="5983514" cy="39656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A1843C1-4C21-486D-AFC6-49023DC1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716900"/>
            <a:ext cx="9720001" cy="634395"/>
          </a:xfrm>
        </p:spPr>
        <p:txBody>
          <a:bodyPr/>
          <a:lstStyle/>
          <a:p>
            <a:r>
              <a:rPr lang="da-DK" dirty="0"/>
              <a:t>Medlemmerne bestemmer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6AD3004D-A16B-4550-9F27-C6A508034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390893"/>
            <a:ext cx="10415581" cy="5182585"/>
          </a:xfrm>
        </p:spPr>
        <p:txBody>
          <a:bodyPr>
            <a:normAutofit fontScale="85000" lnSpcReduction="20000"/>
          </a:bodyPr>
          <a:lstStyle/>
          <a:p>
            <a:r>
              <a:rPr lang="da-DK" sz="1900" b="1" dirty="0">
                <a:solidFill>
                  <a:schemeClr val="tx2"/>
                </a:solidFill>
              </a:rPr>
              <a:t>Afstemning blandt alle medlemmer fra 15. marts til 19. april </a:t>
            </a:r>
          </a:p>
          <a:p>
            <a:pPr lvl="1"/>
            <a:r>
              <a:rPr lang="da-DK" dirty="0"/>
              <a:t>Alle får særnummer af Kommunalbladet i postkassen fra 15. marts</a:t>
            </a:r>
          </a:p>
          <a:p>
            <a:pPr lvl="1"/>
            <a:r>
              <a:rPr lang="da-DK" dirty="0"/>
              <a:t>Alle medlemmer i kommuner og regioner stemmer samlet</a:t>
            </a:r>
          </a:p>
          <a:p>
            <a:pPr lvl="1"/>
            <a:r>
              <a:rPr lang="da-DK" dirty="0"/>
              <a:t>Det er let at stemme – du får mail med personligt link</a:t>
            </a:r>
          </a:p>
          <a:p>
            <a:pPr lvl="2"/>
            <a:r>
              <a:rPr lang="da-DK" dirty="0"/>
              <a:t>Eller stem på hk.dk/ok21</a:t>
            </a:r>
          </a:p>
          <a:p>
            <a:pPr lvl="0">
              <a:buClr>
                <a:srgbClr val="009DE0"/>
              </a:buClr>
            </a:pPr>
            <a:endParaRPr lang="da-DK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900" b="1" dirty="0">
                <a:solidFill>
                  <a:schemeClr val="tx2"/>
                </a:solidFill>
              </a:rPr>
              <a:t>Vigtigt med en høj stemmeprocent – også i Corona-tider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Det giver legitimitet til resultatet – ved OK18 var den over 70 %!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HK-afdelingerne understøtter TR på arbejdspladserne</a:t>
            </a:r>
          </a:p>
          <a:p>
            <a:pPr lvl="0">
              <a:buClr>
                <a:srgbClr val="009DE0"/>
              </a:buClr>
            </a:pPr>
            <a:endParaRPr lang="da-DK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900" b="1" dirty="0">
                <a:solidFill>
                  <a:schemeClr val="tx2"/>
                </a:solidFill>
              </a:rPr>
              <a:t>Flertallet træffer afgørelsen</a:t>
            </a:r>
          </a:p>
          <a:p>
            <a:pPr lvl="1"/>
            <a:r>
              <a:rPr lang="da-DK" dirty="0"/>
              <a:t>Hvis ja, så nye overenskomster fra 1. april</a:t>
            </a:r>
          </a:p>
          <a:p>
            <a:pPr lvl="1"/>
            <a:r>
              <a:rPr lang="da-DK" dirty="0"/>
              <a:t>Hvis nej, så nye forhandlinger og evt. konflikt</a:t>
            </a:r>
          </a:p>
          <a:p>
            <a:pPr>
              <a:buClr>
                <a:srgbClr val="009DE0"/>
              </a:buClr>
            </a:pPr>
            <a:endParaRPr lang="da-DK" sz="1900" b="1" dirty="0">
              <a:solidFill>
                <a:schemeClr val="tx2"/>
              </a:solidFill>
            </a:endParaRPr>
          </a:p>
          <a:p>
            <a:pPr>
              <a:buClr>
                <a:srgbClr val="009DE0"/>
              </a:buClr>
            </a:pPr>
            <a:r>
              <a:rPr lang="da-DK" sz="1900" b="1" dirty="0">
                <a:solidFill>
                  <a:schemeClr val="tx2"/>
                </a:solidFill>
              </a:rPr>
              <a:t>HK </a:t>
            </a:r>
            <a:r>
              <a:rPr lang="da-DK" sz="1900" b="1" dirty="0" err="1">
                <a:solidFill>
                  <a:schemeClr val="tx2"/>
                </a:solidFill>
              </a:rPr>
              <a:t>Kommunals</a:t>
            </a:r>
            <a:r>
              <a:rPr lang="da-DK" sz="1900" b="1" dirty="0">
                <a:solidFill>
                  <a:schemeClr val="tx2"/>
                </a:solidFill>
              </a:rPr>
              <a:t> forbundssektorbestyrelse anbefaler enstemmigt at stemme ja!</a:t>
            </a:r>
          </a:p>
          <a:p>
            <a:pPr lvl="4"/>
            <a:endParaRPr lang="da-DK" dirty="0"/>
          </a:p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257A3991-084D-402B-8AFC-7F8D91EE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13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965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whiteboard&#10;&#10;Automatisk genereret beskrivelse">
            <a:extLst>
              <a:ext uri="{FF2B5EF4-FFF2-40B4-BE49-F238E27FC236}">
                <a16:creationId xmlns:a16="http://schemas.microsoft.com/office/drawing/2014/main" xmlns="" id="{FB87F7ED-6253-B147-B6AC-8BAA7ABE2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77" y="1540565"/>
            <a:ext cx="5545832" cy="46044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4CCD48E-9B75-ED43-86BB-8E36239B43E4}"/>
              </a:ext>
            </a:extLst>
          </p:cNvPr>
          <p:cNvSpPr txBox="1">
            <a:spLocks/>
          </p:cNvSpPr>
          <p:nvPr/>
        </p:nvSpPr>
        <p:spPr>
          <a:xfrm>
            <a:off x="1054691" y="3367662"/>
            <a:ext cx="5358870" cy="1315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800" dirty="0"/>
              <a:t>Tak</a:t>
            </a:r>
          </a:p>
          <a:p>
            <a:r>
              <a:rPr lang="da-DK" sz="4800" dirty="0"/>
              <a:t>For i dag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EA250A73-9B2E-4741-B551-38A50E880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688" y="4869115"/>
            <a:ext cx="5358869" cy="706489"/>
          </a:xfrm>
        </p:spPr>
        <p:txBody>
          <a:bodyPr>
            <a:normAutofit/>
          </a:bodyPr>
          <a:lstStyle/>
          <a:p>
            <a:r>
              <a:rPr lang="da-DK" sz="2800" cap="none" dirty="0" err="1"/>
              <a:t>hk.dk</a:t>
            </a:r>
            <a:r>
              <a:rPr lang="da-DK" sz="2800" cap="none" dirty="0"/>
              <a:t>/ok21</a:t>
            </a:r>
          </a:p>
        </p:txBody>
      </p:sp>
    </p:spTree>
    <p:extLst>
      <p:ext uri="{BB962C8B-B14F-4D97-AF65-F5344CB8AC3E}">
        <p14:creationId xmlns:p14="http://schemas.microsoft.com/office/powerpoint/2010/main" val="21036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D4C057-C287-400A-8E2E-E0D80C5F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927017"/>
          </a:xfrm>
        </p:spPr>
        <p:txBody>
          <a:bodyPr>
            <a:normAutofit/>
          </a:bodyPr>
          <a:lstStyle/>
          <a:p>
            <a:r>
              <a:rPr lang="da-DK" dirty="0"/>
              <a:t>Det hurtige blik på vigtige ok21 resultater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7D849E0C-E007-4518-B3F5-0A9A9E0B5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187777"/>
            <a:ext cx="4954458" cy="5075544"/>
          </a:xfrm>
        </p:spPr>
        <p:txBody>
          <a:bodyPr>
            <a:normAutofit/>
          </a:bodyPr>
          <a:lstStyle/>
          <a:p>
            <a:pPr lvl="1">
              <a:buClr>
                <a:srgbClr val="009DE0"/>
              </a:buClr>
            </a:pPr>
            <a:endParaRPr lang="da-DK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r>
              <a:rPr lang="da-DK" dirty="0"/>
              <a:t>Sikring af reallønnen</a:t>
            </a: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r>
              <a:rPr lang="da-DK" dirty="0"/>
              <a:t>Parallel lønudvikling med det private</a:t>
            </a: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r>
              <a:rPr lang="da-DK" dirty="0"/>
              <a:t>Særligt fokus på fastholdelse af seniorer</a:t>
            </a: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r>
              <a:rPr lang="da-DK" dirty="0"/>
              <a:t>Indsatser for bedre psykisk arbejdsmiljø</a:t>
            </a: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r>
              <a:rPr lang="da-DK" dirty="0"/>
              <a:t>Fortsættelse af kompetencefondene med højere tilskud</a:t>
            </a: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r>
              <a:rPr lang="da-DK" dirty="0"/>
              <a:t>Organisationspulje, der bl.a. giver mere pension</a:t>
            </a:r>
          </a:p>
          <a:p>
            <a:pPr lvl="1">
              <a:buClr>
                <a:srgbClr val="009DE0"/>
              </a:buClr>
              <a:buFont typeface="Wingdings" panose="05000000000000000000" pitchFamily="2" charset="2"/>
              <a:buChar char="Ø"/>
            </a:pPr>
            <a:endParaRPr lang="da-DK" b="1" dirty="0">
              <a:solidFill>
                <a:srgbClr val="009DE0"/>
              </a:solidFill>
            </a:endParaRPr>
          </a:p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801103EC-9CCB-4A97-BC3A-2BD67C9C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2</a:t>
            </a:fld>
            <a:endParaRPr lang="da-DK" noProof="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2A1B8E9A-E148-475F-98AF-4FDF1968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07" y="1187777"/>
            <a:ext cx="6044215" cy="40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D4C057-C287-400A-8E2E-E0D80C5F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84404"/>
          </a:xfrm>
        </p:spPr>
        <p:txBody>
          <a:bodyPr>
            <a:normAutofit/>
          </a:bodyPr>
          <a:lstStyle/>
          <a:p>
            <a:r>
              <a:rPr lang="da-DK" dirty="0"/>
              <a:t>Reallønnen er sikret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7D849E0C-E007-4518-B3F5-0A9A9E0B5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8" y="1178979"/>
            <a:ext cx="11328001" cy="5033426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r>
              <a:rPr lang="da-DK" b="1" dirty="0">
                <a:solidFill>
                  <a:srgbClr val="009DE0"/>
                </a:solidFill>
              </a:rPr>
              <a:t>Generelle lønstigninger på 5,02 %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Skøn fra reguleringsordningen er dog et samlet minus på 0,19 % over de 3 år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Så forventningen p.t. er, at lønstigningerne bliver i alt 4,83 % 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Økonomer forventer, at prisstigningerne vil være omkring 4 %</a:t>
            </a:r>
          </a:p>
          <a:p>
            <a:pPr lvl="1">
              <a:buClr>
                <a:srgbClr val="009DE0"/>
              </a:buClr>
            </a:pPr>
            <a:endParaRPr lang="da-DK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b="1" dirty="0">
                <a:solidFill>
                  <a:srgbClr val="009DE0"/>
                </a:solidFill>
              </a:rPr>
              <a:t>Vigtigt at reguleringsordning fortsætter, selvom der er et minus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Reguleringsordningen sørger for, at lønnen i regionerne følger med lønudviklingen for de privatansatte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Corona har betydet en lavere lønudvikling for de privatansatte, og de regionalt ansatte er kommet foran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Derfor kommer der et minus på reguleringsordningen </a:t>
            </a:r>
          </a:p>
          <a:p>
            <a:pPr lvl="1">
              <a:buClr>
                <a:srgbClr val="009DE0"/>
              </a:buClr>
            </a:pPr>
            <a:r>
              <a:rPr lang="da-DK" dirty="0"/>
              <a:t>Når lønudviklingen igen går op for de privatansatte, følger de regionalt ansattes løn med op</a:t>
            </a:r>
          </a:p>
          <a:p>
            <a:pPr lvl="1">
              <a:buClr>
                <a:srgbClr val="009DE0"/>
              </a:buClr>
            </a:pPr>
            <a:endParaRPr lang="da-DK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endParaRPr lang="da-DK" b="1" dirty="0">
              <a:solidFill>
                <a:srgbClr val="009DE0"/>
              </a:solidFill>
            </a:endParaRPr>
          </a:p>
          <a:p>
            <a:pPr lvl="1">
              <a:buClr>
                <a:srgbClr val="009DE0"/>
              </a:buClr>
            </a:pPr>
            <a:endParaRPr lang="da-DK" dirty="0"/>
          </a:p>
          <a:p>
            <a:pPr lvl="1">
              <a:buClr>
                <a:srgbClr val="009DE0"/>
              </a:buClr>
            </a:pPr>
            <a:endParaRPr lang="da-DK" dirty="0"/>
          </a:p>
          <a:p>
            <a:pPr lvl="1">
              <a:buClr>
                <a:srgbClr val="009DE0"/>
              </a:buClr>
            </a:pPr>
            <a:endParaRPr lang="da-DK" dirty="0"/>
          </a:p>
          <a:p>
            <a:pPr marL="457200" lvl="1" indent="0">
              <a:buClr>
                <a:srgbClr val="009DE0"/>
              </a:buClr>
              <a:buNone/>
            </a:pPr>
            <a:endParaRPr lang="da-DK" b="1" dirty="0">
              <a:solidFill>
                <a:srgbClr val="009DE0"/>
              </a:solidFill>
            </a:endParaRPr>
          </a:p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801103EC-9CCB-4A97-BC3A-2BD67C9C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3</a:t>
            </a:fld>
            <a:endParaRPr lang="da-DK" noProof="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xmlns="" id="{DD6E4E0A-A0CF-404B-A46C-EB8356AE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801" y="1111101"/>
            <a:ext cx="199966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82FC9A-4888-4A55-93DA-AAD08E8F9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kommer lønstigningerne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970DB6AB-BCD3-474C-99C0-78D8DC39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C4C2FC39-D47C-4C88-B79E-E437B3BB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7964E905-3D07-42B9-AB97-0D197A69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4</a:t>
            </a:fld>
            <a:endParaRPr lang="da-DK" noProof="0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xmlns="" id="{5546A42A-C052-48A4-8695-5239AC27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223274"/>
            <a:ext cx="9720669" cy="4841998"/>
          </a:xfrm>
        </p:spPr>
        <p:txBody>
          <a:bodyPr>
            <a:normAutofit lnSpcReduction="10000"/>
          </a:bodyPr>
          <a:lstStyle/>
          <a:p>
            <a:r>
              <a:rPr lang="da-DK" dirty="0"/>
              <a:t>Generelle lønstigninger over de næste 3 år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0">
              <a:buClr>
                <a:srgbClr val="009DE0"/>
              </a:buClr>
            </a:pPr>
            <a:r>
              <a:rPr lang="da-DK" dirty="0">
                <a:solidFill>
                  <a:prstClr val="black"/>
                </a:solidFill>
              </a:rPr>
              <a:t>Reguleringsordningen starter det første overenskomst-år med en ”gæld” på 0,71 %</a:t>
            </a:r>
          </a:p>
          <a:p>
            <a:pPr lvl="1">
              <a:buClr>
                <a:srgbClr val="009DE0"/>
              </a:buClr>
            </a:pPr>
            <a:r>
              <a:rPr lang="da-DK" dirty="0">
                <a:solidFill>
                  <a:prstClr val="black"/>
                </a:solidFill>
              </a:rPr>
              <a:t>Men med forventede positive udmøntninger i de 2 næste år </a:t>
            </a:r>
          </a:p>
          <a:p>
            <a:pPr lvl="0">
              <a:buClr>
                <a:srgbClr val="009DE0"/>
              </a:buClr>
            </a:pPr>
            <a:endParaRPr lang="da-DK" dirty="0">
              <a:solidFill>
                <a:prstClr val="black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dirty="0">
                <a:solidFill>
                  <a:prstClr val="black"/>
                </a:solidFill>
              </a:rPr>
              <a:t>Pensionsforbedringer og grundlønsstigninger fra HK Kommunal kommer oveni de generelle lønstigninger</a:t>
            </a:r>
          </a:p>
          <a:p>
            <a:pPr lvl="1">
              <a:buClr>
                <a:srgbClr val="009DE0"/>
              </a:buClr>
            </a:pPr>
            <a:r>
              <a:rPr lang="da-DK" dirty="0">
                <a:solidFill>
                  <a:prstClr val="black"/>
                </a:solidFill>
              </a:rPr>
              <a:t>De kommer den 1. april 2022</a:t>
            </a:r>
          </a:p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xmlns="" id="{2409FF12-C118-4E73-8FA7-EDE70053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2" y="1788318"/>
            <a:ext cx="9754445" cy="164606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xmlns="" id="{0E7A5F86-60B1-4683-A767-75A66F07C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918" y="2908859"/>
            <a:ext cx="1538258" cy="18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7260AFC-204A-44A7-9E37-95A62C93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fordeles den samlede økonomi</a:t>
            </a:r>
          </a:p>
        </p:txBody>
      </p:sp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xmlns="" id="{A3FD0A9D-4F90-499C-A929-F6E75A69BB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770063"/>
              </p:ext>
            </p:extLst>
          </p:nvPr>
        </p:nvGraphicFramePr>
        <p:xfrm>
          <a:off x="431999" y="1282322"/>
          <a:ext cx="421570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041">
                  <a:extLst>
                    <a:ext uri="{9D8B030D-6E8A-4147-A177-3AD203B41FA5}">
                      <a16:colId xmlns:a16="http://schemas.microsoft.com/office/drawing/2014/main" xmlns="" val="2263487311"/>
                    </a:ext>
                  </a:extLst>
                </a:gridCol>
                <a:gridCol w="1124660">
                  <a:extLst>
                    <a:ext uri="{9D8B030D-6E8A-4147-A177-3AD203B41FA5}">
                      <a16:colId xmlns:a16="http://schemas.microsoft.com/office/drawing/2014/main" xmlns="" val="2391431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Procent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8490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Generelle lønstigninger inkl. reguleringsordning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4,83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7020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HK </a:t>
                      </a:r>
                      <a:r>
                        <a:rPr lang="da-DK" dirty="0" err="1"/>
                        <a:t>Kommunals</a:t>
                      </a:r>
                      <a:r>
                        <a:rPr lang="da-DK" dirty="0"/>
                        <a:t> særlige forbedringer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0,45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739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Puljer og projekter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0,10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06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Reststigning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0,60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53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Gennemsnitsløngaranti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0,06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4986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Gæld fra reguleringsordning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0,71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1573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I 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6,75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7297248"/>
                  </a:ext>
                </a:extLst>
              </a:tr>
            </a:tbl>
          </a:graphicData>
        </a:graphic>
      </p:graphicFrame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10F0B7ED-616C-4018-9B72-8791C9BF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12. marts 2021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0C2F4802-3DA4-4F3F-BBF9-17857240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91E6FE1C-EDC6-425D-A40F-CCCC7A64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5</a:t>
            </a:fld>
            <a:endParaRPr lang="da-DK" noProof="0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8AEE3ED7-BA87-48B2-A91B-B6F4C50C6640}"/>
              </a:ext>
            </a:extLst>
          </p:cNvPr>
          <p:cNvSpPr/>
          <p:nvPr/>
        </p:nvSpPr>
        <p:spPr>
          <a:xfrm>
            <a:off x="4968252" y="1252788"/>
            <a:ext cx="633553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r>
              <a:rPr lang="da-DK" dirty="0">
                <a:solidFill>
                  <a:prstClr val="black"/>
                </a:solidFill>
              </a:rPr>
              <a:t>Pulje til forbedringer i organisationernes egne overenskomster på 0,45 %</a:t>
            </a:r>
          </a:p>
          <a:p>
            <a:pPr marL="228600" lvl="0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r>
              <a:rPr lang="da-DK" dirty="0">
                <a:solidFill>
                  <a:prstClr val="black"/>
                </a:solidFill>
              </a:rPr>
              <a:t>Andre puljer/projekter på 0,10 %, heraf:</a:t>
            </a:r>
          </a:p>
          <a:p>
            <a:pPr marL="685800" lvl="1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r>
              <a:rPr lang="da-DK" dirty="0">
                <a:solidFill>
                  <a:prstClr val="black"/>
                </a:solidFill>
              </a:rPr>
              <a:t>Pulje til sygeplejersker + til lavtløn/ligeløn </a:t>
            </a:r>
          </a:p>
          <a:p>
            <a:pPr marL="1143000" lvl="2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r>
              <a:rPr lang="da-DK" dirty="0">
                <a:solidFill>
                  <a:prstClr val="black"/>
                </a:solidFill>
              </a:rPr>
              <a:t>Lavtløn forbedrer trin 11-22 med ca. 650 kr. årligt</a:t>
            </a:r>
          </a:p>
          <a:p>
            <a:pPr marL="1143000" lvl="2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r>
              <a:rPr lang="da-DK" dirty="0">
                <a:solidFill>
                  <a:prstClr val="black"/>
                </a:solidFill>
              </a:rPr>
              <a:t>Ligelønspulje, hvor HK Kommunal har fået ca. 4 mio. kr.</a:t>
            </a:r>
          </a:p>
          <a:p>
            <a:pPr marL="685800" lvl="1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r>
              <a:rPr lang="da-DK" dirty="0">
                <a:solidFill>
                  <a:prstClr val="black"/>
                </a:solidFill>
              </a:rPr>
              <a:t>8 mio. kr. til lægesekretærernes kompetenceudvikling</a:t>
            </a:r>
          </a:p>
          <a:p>
            <a:pPr marL="1143000" lvl="2" indent="-228600">
              <a:spcAft>
                <a:spcPts val="1200"/>
              </a:spcAft>
              <a:buClr>
                <a:srgbClr val="009DE0"/>
              </a:buClr>
              <a:buFont typeface="Arial" panose="020B0604020202020204" pitchFamily="34" charset="0"/>
              <a:buChar char="/"/>
            </a:pPr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xmlns="" id="{834B2352-5ABA-4FF2-8ED5-F12FD292478A}"/>
              </a:ext>
            </a:extLst>
          </p:cNvPr>
          <p:cNvSpPr/>
          <p:nvPr/>
        </p:nvSpPr>
        <p:spPr>
          <a:xfrm>
            <a:off x="237687" y="5323410"/>
            <a:ext cx="109951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/>
              <a:t>Reststigningen</a:t>
            </a:r>
            <a:r>
              <a:rPr lang="da-DK" sz="1400" dirty="0"/>
              <a:t> er den lønudvikling, der sker udover det aftalte, fx via lokal løn, anciennitetsstigninger og personaleændringer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400" b="1" dirty="0" err="1">
                <a:solidFill>
                  <a:prstClr val="black"/>
                </a:solidFill>
              </a:rPr>
              <a:t>Gennemsnitsløngarantien</a:t>
            </a:r>
            <a:r>
              <a:rPr lang="da-DK" sz="1400" dirty="0">
                <a:solidFill>
                  <a:prstClr val="black"/>
                </a:solidFill>
              </a:rPr>
              <a:t> er en ordning, hvor fællesskabet betaler, hvis lønudviklingen for en personalegruppe kommer under en bestemt bund</a:t>
            </a:r>
          </a:p>
        </p:txBody>
      </p:sp>
    </p:spTree>
    <p:extLst>
      <p:ext uri="{BB962C8B-B14F-4D97-AF65-F5344CB8AC3E}">
        <p14:creationId xmlns:p14="http://schemas.microsoft.com/office/powerpoint/2010/main" val="31395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67626"/>
          </a:xfrm>
        </p:spPr>
        <p:txBody>
          <a:bodyPr>
            <a:normAutofit fontScale="90000"/>
          </a:bodyPr>
          <a:lstStyle/>
          <a:p>
            <a:r>
              <a:rPr lang="da-DK" dirty="0"/>
              <a:t>Eksempler på, hvor meget din løn og pension stiger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8" y="964734"/>
            <a:ext cx="10909917" cy="5259929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endParaRPr lang="da-DK" sz="1700" dirty="0"/>
          </a:p>
          <a:p>
            <a:pPr lvl="0">
              <a:buClr>
                <a:srgbClr val="009DE0"/>
              </a:buClr>
            </a:pPr>
            <a:r>
              <a:rPr lang="da-DK" sz="1700" dirty="0"/>
              <a:t>I skemaet er der eksempler på, hvor meget løn og pension stiger de næste 3 år</a:t>
            </a:r>
          </a:p>
          <a:p>
            <a:pPr lvl="0">
              <a:buClr>
                <a:srgbClr val="009DE0"/>
              </a:buClr>
            </a:pPr>
            <a:r>
              <a:rPr lang="da-DK" sz="1700" dirty="0"/>
              <a:t>Skemaet viser stigningen på 4,83 %, som er de generelle lønstigninger inkl. skønnet fra reguleringsordningen</a:t>
            </a:r>
          </a:p>
          <a:p>
            <a:pPr lvl="0">
              <a:buClr>
                <a:srgbClr val="009DE0"/>
              </a:buClr>
            </a:pPr>
            <a:r>
              <a:rPr lang="da-DK" sz="1700" dirty="0"/>
              <a:t>Pensions- og grundlønsforbedringer pr. 1. april 2022 kommer oveni</a:t>
            </a:r>
          </a:p>
          <a:p>
            <a:pPr lvl="0">
              <a:buClr>
                <a:srgbClr val="009DE0"/>
              </a:buClr>
            </a:pPr>
            <a:endParaRPr lang="da-DK" sz="1700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6</a:t>
            </a:fld>
            <a:endParaRPr lang="da-DK" noProof="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xmlns="" id="{01167E55-0140-4649-934D-FB5FA6594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24468"/>
              </p:ext>
            </p:extLst>
          </p:nvPr>
        </p:nvGraphicFramePr>
        <p:xfrm>
          <a:off x="547145" y="2665912"/>
          <a:ext cx="9944887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107">
                  <a:extLst>
                    <a:ext uri="{9D8B030D-6E8A-4147-A177-3AD203B41FA5}">
                      <a16:colId xmlns:a16="http://schemas.microsoft.com/office/drawing/2014/main" xmlns="" val="75157486"/>
                    </a:ext>
                  </a:extLst>
                </a:gridCol>
                <a:gridCol w="2327802">
                  <a:extLst>
                    <a:ext uri="{9D8B030D-6E8A-4147-A177-3AD203B41FA5}">
                      <a16:colId xmlns:a16="http://schemas.microsoft.com/office/drawing/2014/main" xmlns="" val="1420562295"/>
                    </a:ext>
                  </a:extLst>
                </a:gridCol>
                <a:gridCol w="1864845">
                  <a:extLst>
                    <a:ext uri="{9D8B030D-6E8A-4147-A177-3AD203B41FA5}">
                      <a16:colId xmlns:a16="http://schemas.microsoft.com/office/drawing/2014/main" xmlns="" val="1924044620"/>
                    </a:ext>
                  </a:extLst>
                </a:gridCol>
                <a:gridCol w="2524133">
                  <a:extLst>
                    <a:ext uri="{9D8B030D-6E8A-4147-A177-3AD203B41FA5}">
                      <a16:colId xmlns:a16="http://schemas.microsoft.com/office/drawing/2014/main" xmlns="" val="248270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Eksempler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Gennemsnitsløn kr./måned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Lønstigning  kr./måned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Pensionsstigning kr./måned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3528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Lægesekretær grundløn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29.631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1.431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4154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Lægesekretær (specialist) grundløn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32.354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1.563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266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Ledende lægesekretær grundløn 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41.693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2.014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6149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Assistent grundløn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28.699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1.386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158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Specialist grundløn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35.595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2893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2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977350"/>
          </a:xfrm>
        </p:spPr>
        <p:txBody>
          <a:bodyPr>
            <a:normAutofit fontScale="90000"/>
          </a:bodyPr>
          <a:lstStyle/>
          <a:p>
            <a:r>
              <a:rPr lang="da-DK" dirty="0"/>
              <a:t>Styrkede indsatser for seniorer og det psykiske arbejdsmiljø</a:t>
            </a:r>
            <a:br>
              <a:rPr lang="da-DK" dirty="0"/>
            </a:br>
            <a:r>
              <a:rPr lang="da-DK" dirty="0"/>
              <a:t>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409350"/>
            <a:ext cx="10582746" cy="5016648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700" b="1" dirty="0">
                <a:solidFill>
                  <a:srgbClr val="009DE0"/>
                </a:solidFill>
              </a:rPr>
              <a:t>Ny rammeaftale om seniorpolitik med fokus på fastholdelse fremfor afvikling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Dialogen mellem leder og (senior)medarbejderen skal styrkes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TR og MED skal inddrages og understøtte det lokale arbejde med at fastholde</a:t>
            </a:r>
          </a:p>
          <a:p>
            <a:pPr marL="457200" lvl="1" indent="0">
              <a:buClr>
                <a:srgbClr val="009DE0"/>
              </a:buClr>
              <a:buNone/>
            </a:pPr>
            <a:r>
              <a:rPr lang="da-DK" sz="1700" dirty="0">
                <a:solidFill>
                  <a:prstClr val="black"/>
                </a:solidFill>
              </a:rPr>
              <a:t>    seniorer og et bedre seniorarbejdsliv 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Vi har beholdt seniorbonus i uændret form</a:t>
            </a:r>
          </a:p>
          <a:p>
            <a:pPr lvl="1">
              <a:buClr>
                <a:srgbClr val="009DE0"/>
              </a:buClr>
            </a:pPr>
            <a:endParaRPr lang="da-DK" sz="1700" dirty="0">
              <a:solidFill>
                <a:prstClr val="black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700" b="1" dirty="0">
                <a:solidFill>
                  <a:srgbClr val="009DE0"/>
                </a:solidFill>
              </a:rPr>
              <a:t>Nye initiativer i forhold til det psykiske arbejdsmiljø 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Ekspertrådgivningen fortsætter med tilbud om rådgivning og inspiration til arbejdspladserne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Der kommer uddannelser i psykisk arbejdsmiljø for ledere med personaleansvar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Og også en uddannelse i psykisk arbejdsmiljø for AMR, TR og ledere sammen</a:t>
            </a:r>
          </a:p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pPr lvl="1"/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7</a:t>
            </a:fld>
            <a:endParaRPr lang="da-DK" noProof="0" dirty="0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xmlns="" id="{ED801C28-CB0E-A04B-B11E-F34ABB810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90" y="1152283"/>
            <a:ext cx="2620554" cy="30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F464351F-7DD7-4F6F-B652-4F0D90E9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664" y="2275423"/>
            <a:ext cx="3010860" cy="3061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67626"/>
          </a:xfrm>
        </p:spPr>
        <p:txBody>
          <a:bodyPr>
            <a:normAutofit fontScale="90000"/>
          </a:bodyPr>
          <a:lstStyle/>
          <a:p>
            <a:r>
              <a:rPr lang="da-DK" dirty="0"/>
              <a:t>Tryghed, digitalisering mv.</a:t>
            </a:r>
            <a:br>
              <a:rPr lang="da-DK" dirty="0"/>
            </a:br>
            <a:r>
              <a:rPr lang="da-DK" dirty="0"/>
              <a:t>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208015"/>
            <a:ext cx="10582746" cy="5016648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r>
              <a:rPr lang="da-DK" sz="1700" b="1" dirty="0">
                <a:solidFill>
                  <a:srgbClr val="009DE0"/>
                </a:solidFill>
              </a:rPr>
              <a:t>Hjælp til at komme videre ved afsked</a:t>
            </a:r>
          </a:p>
          <a:p>
            <a:pPr lvl="1">
              <a:buClr>
                <a:srgbClr val="009DE0"/>
              </a:buClr>
            </a:pPr>
            <a:r>
              <a:rPr lang="da-DK" sz="1700" dirty="0"/>
              <a:t>Der etableres en tryghedspulje i regionerne</a:t>
            </a:r>
          </a:p>
          <a:p>
            <a:pPr lvl="1">
              <a:buClr>
                <a:srgbClr val="009DE0"/>
              </a:buClr>
            </a:pPr>
            <a:r>
              <a:rPr lang="da-DK" sz="1700" dirty="0"/>
              <a:t>Her kan du få 10.000 kr. til kurser eller 20.000 kr. til kompetencegivende uddannelse, hvis du bliver afskediget på grund af nedskæringer eller omstruktureringer</a:t>
            </a:r>
          </a:p>
          <a:p>
            <a:pPr lvl="1">
              <a:buClr>
                <a:srgbClr val="009DE0"/>
              </a:buClr>
            </a:pPr>
            <a:r>
              <a:rPr lang="da-DK" sz="1700" dirty="0"/>
              <a:t>Der ansøges med underskrifter fra medarbejder, TR og leder</a:t>
            </a:r>
          </a:p>
          <a:p>
            <a:pPr lvl="1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700" b="1" dirty="0">
                <a:solidFill>
                  <a:srgbClr val="009DE0"/>
                </a:solidFill>
              </a:rPr>
              <a:t>Det digitale arbejdsliv</a:t>
            </a: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Vi kom ikke igennem med noget ift. hjemmearbejde, så …</a:t>
            </a:r>
          </a:p>
          <a:p>
            <a:pPr marL="457200" lvl="1" indent="0">
              <a:buClr>
                <a:srgbClr val="009DE0"/>
              </a:buClr>
              <a:buNone/>
            </a:pPr>
            <a:r>
              <a:rPr lang="da-DK" sz="1700" dirty="0">
                <a:solidFill>
                  <a:prstClr val="black"/>
                </a:solidFill>
              </a:rPr>
              <a:t> HK Kommunal arbejder videre med emnet selv i den kommende tid</a:t>
            </a:r>
          </a:p>
          <a:p>
            <a:pPr lvl="1">
              <a:buClr>
                <a:srgbClr val="009DE0"/>
              </a:buClr>
            </a:pPr>
            <a:endParaRPr lang="da-DK" sz="1700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</a:pPr>
            <a:r>
              <a:rPr lang="da-DK" sz="1700" dirty="0">
                <a:solidFill>
                  <a:prstClr val="black"/>
                </a:solidFill>
              </a:rPr>
              <a:t>Sammen med regionerne skal der ses på digitale arbejdsliv</a:t>
            </a:r>
          </a:p>
          <a:p>
            <a:pPr marL="457200" lvl="1" indent="0">
              <a:buClr>
                <a:srgbClr val="009DE0"/>
              </a:buClr>
              <a:buNone/>
            </a:pPr>
            <a:r>
              <a:rPr lang="da-DK" sz="1700" dirty="0">
                <a:solidFill>
                  <a:prstClr val="black"/>
                </a:solidFill>
              </a:rPr>
              <a:t>fx hvad betyder digitalisering og nye teknologier for medarbejderne, behov for kompetenceudvikling mv.</a:t>
            </a:r>
          </a:p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8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274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80D324-D815-46C7-85AF-47C7F10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720001" cy="767626"/>
          </a:xfrm>
        </p:spPr>
        <p:txBody>
          <a:bodyPr>
            <a:normAutofit fontScale="90000"/>
          </a:bodyPr>
          <a:lstStyle/>
          <a:p>
            <a:r>
              <a:rPr lang="da-DK" dirty="0"/>
              <a:t>Pensionsforbedringer til </a:t>
            </a:r>
            <a:r>
              <a:rPr lang="da-DK" dirty="0" err="1"/>
              <a:t>Hk’erne</a:t>
            </a:r>
            <a:r>
              <a:rPr lang="da-DK" dirty="0"/>
              <a:t> i regionerne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7C6DCE3-0B89-4F10-9F9E-C3A1304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8" y="964734"/>
            <a:ext cx="10909917" cy="5259929"/>
          </a:xfrm>
        </p:spPr>
        <p:txBody>
          <a:bodyPr>
            <a:normAutofit/>
          </a:bodyPr>
          <a:lstStyle/>
          <a:p>
            <a:pPr lvl="0">
              <a:buClr>
                <a:srgbClr val="009DE0"/>
              </a:buClr>
            </a:pPr>
            <a:r>
              <a:rPr lang="da-DK" sz="1600" b="1" dirty="0" smtClean="0">
                <a:solidFill>
                  <a:srgbClr val="009DE0"/>
                </a:solidFill>
              </a:rPr>
              <a:t>Administrations- </a:t>
            </a:r>
            <a:r>
              <a:rPr lang="da-DK" sz="1600" b="1" dirty="0">
                <a:solidFill>
                  <a:srgbClr val="009DE0"/>
                </a:solidFill>
              </a:rPr>
              <a:t>og IT personale m.fl.</a:t>
            </a:r>
          </a:p>
          <a:p>
            <a:pPr lvl="1">
              <a:buClr>
                <a:srgbClr val="009DE0"/>
              </a:buClr>
            </a:pPr>
            <a:r>
              <a:rPr lang="da-DK" sz="1600" dirty="0"/>
              <a:t>Gr</a:t>
            </a:r>
            <a:r>
              <a:rPr lang="da-DK" sz="1600" dirty="0">
                <a:solidFill>
                  <a:prstClr val="black"/>
                </a:solidFill>
              </a:rPr>
              <a:t>undløn 12 - grundløn 42 + ansatte på den grafiske aftale får forhøjet pensionen med 0,36 % </a:t>
            </a:r>
          </a:p>
          <a:p>
            <a:pPr lvl="1">
              <a:buClr>
                <a:srgbClr val="009DE0"/>
              </a:buClr>
            </a:pPr>
            <a:r>
              <a:rPr lang="da-DK" sz="1600" dirty="0">
                <a:solidFill>
                  <a:prstClr val="black"/>
                </a:solidFill>
              </a:rPr>
              <a:t>Pensionsbidraget bliver 16 % for grundløn 12 - 31 og 16,56 % for grundløn 32 – 42</a:t>
            </a:r>
          </a:p>
          <a:p>
            <a:pPr lvl="1">
              <a:buClr>
                <a:srgbClr val="009DE0"/>
              </a:buClr>
            </a:pPr>
            <a:r>
              <a:rPr lang="da-DK" sz="1600" dirty="0">
                <a:solidFill>
                  <a:prstClr val="black"/>
                </a:solidFill>
              </a:rPr>
              <a:t>Undtaget er ledere og specialister på grundløn 46 og 47. De har 18,70 %</a:t>
            </a:r>
          </a:p>
          <a:p>
            <a:pPr lvl="1">
              <a:buClr>
                <a:srgbClr val="009DE0"/>
              </a:buClr>
            </a:pPr>
            <a:r>
              <a:rPr lang="da-DK" sz="1600" dirty="0"/>
              <a:t>Vagtcentralpersonale får forhøjet pensionen med 0,25 %</a:t>
            </a:r>
          </a:p>
          <a:p>
            <a:pPr lvl="0">
              <a:buClr>
                <a:srgbClr val="009DE0"/>
              </a:buClr>
            </a:pPr>
            <a:endParaRPr lang="da-DK" sz="1600" b="1" dirty="0">
              <a:solidFill>
                <a:srgbClr val="009DE0"/>
              </a:solidFill>
            </a:endParaRPr>
          </a:p>
          <a:p>
            <a:pPr lvl="0">
              <a:buClr>
                <a:srgbClr val="009DE0"/>
              </a:buClr>
            </a:pPr>
            <a:r>
              <a:rPr lang="da-DK" sz="1600" b="1" dirty="0">
                <a:solidFill>
                  <a:srgbClr val="009DE0"/>
                </a:solidFill>
              </a:rPr>
              <a:t>Alle kan vælge at få et årligt kontant beløb for den del af pensionen, der overstiger 15 %</a:t>
            </a:r>
          </a:p>
          <a:p>
            <a:pPr lvl="1">
              <a:buClr>
                <a:srgbClr val="009DE0"/>
              </a:buClr>
            </a:pPr>
            <a:r>
              <a:rPr lang="da-DK" sz="1600" dirty="0">
                <a:solidFill>
                  <a:prstClr val="black"/>
                </a:solidFill>
              </a:rPr>
              <a:t>Du kan også vælge at forhøje dit pensionsbidrag mod mindre i løn</a:t>
            </a:r>
          </a:p>
          <a:p>
            <a:pPr lvl="1">
              <a:buClr>
                <a:srgbClr val="009DE0"/>
              </a:buClr>
            </a:pPr>
            <a:endParaRPr lang="da-DK" sz="1600" b="1" dirty="0">
              <a:solidFill>
                <a:srgbClr val="009DE0"/>
              </a:solidFill>
            </a:endParaRPr>
          </a:p>
          <a:p>
            <a:pPr lvl="1">
              <a:buClr>
                <a:srgbClr val="009DE0"/>
              </a:buClr>
            </a:pPr>
            <a:endParaRPr lang="da-DK" sz="1600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</a:pPr>
            <a:endParaRPr lang="da-DK" sz="1600" dirty="0">
              <a:solidFill>
                <a:prstClr val="black"/>
              </a:solidFill>
            </a:endParaRPr>
          </a:p>
          <a:p>
            <a:pPr lvl="1">
              <a:buClr>
                <a:srgbClr val="009DE0"/>
              </a:buClr>
            </a:pPr>
            <a:endParaRPr lang="da-DK" sz="1600" dirty="0">
              <a:solidFill>
                <a:prstClr val="black"/>
              </a:solidFill>
            </a:endParaRPr>
          </a:p>
          <a:p>
            <a:pPr lvl="2">
              <a:buClr>
                <a:srgbClr val="009DE0"/>
              </a:buClr>
            </a:pPr>
            <a:endParaRPr lang="da-DK" sz="1700" dirty="0"/>
          </a:p>
          <a:p>
            <a:pPr lvl="0">
              <a:buClr>
                <a:srgbClr val="009DE0"/>
              </a:buClr>
            </a:pPr>
            <a:endParaRPr lang="da-DK" sz="1700" b="1" dirty="0">
              <a:solidFill>
                <a:srgbClr val="009DE0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lvl="2"/>
            <a:endParaRPr lang="da-DK" dirty="0"/>
          </a:p>
          <a:p>
            <a:pPr lvl="1"/>
            <a:endParaRPr lang="da-DK" dirty="0"/>
          </a:p>
          <a:p>
            <a:pPr lvl="2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991EB2C-A7AE-4A55-B528-50CBDF8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9</a:t>
            </a:fld>
            <a:endParaRPr lang="da-DK" noProof="0" dirty="0"/>
          </a:p>
        </p:txBody>
      </p:sp>
      <p:pic>
        <p:nvPicPr>
          <p:cNvPr id="7" name="Billede 6" descr="Et billede, der indeholder clipart&#10;&#10;Automatisk genereret beskrivelse">
            <a:extLst>
              <a:ext uri="{FF2B5EF4-FFF2-40B4-BE49-F238E27FC236}">
                <a16:creationId xmlns:a16="http://schemas.microsoft.com/office/drawing/2014/main" xmlns="" id="{E96999C6-13A6-BE49-B4EF-2BAFEC633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33" y="2133903"/>
            <a:ext cx="1422093" cy="35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K Master">
  <a:themeElements>
    <a:clrScheme name="HK 2013">
      <a:dk1>
        <a:sysClr val="windowText" lastClr="000000"/>
      </a:dk1>
      <a:lt1>
        <a:srgbClr val="FFFFFF"/>
      </a:lt1>
      <a:dk2>
        <a:srgbClr val="009DE0"/>
      </a:dk2>
      <a:lt2>
        <a:srgbClr val="F4F2E9"/>
      </a:lt2>
      <a:accent1>
        <a:srgbClr val="009DE0"/>
      </a:accent1>
      <a:accent2>
        <a:srgbClr val="0075A4"/>
      </a:accent2>
      <a:accent3>
        <a:srgbClr val="004762"/>
      </a:accent3>
      <a:accent4>
        <a:srgbClr val="C4007A"/>
      </a:accent4>
      <a:accent5>
        <a:srgbClr val="F9DC06"/>
      </a:accent5>
      <a:accent6>
        <a:srgbClr val="029778"/>
      </a:accent6>
      <a:hlink>
        <a:srgbClr val="0075A4"/>
      </a:hlink>
      <a:folHlink>
        <a:srgbClr val="004762"/>
      </a:folHlink>
    </a:clrScheme>
    <a:fontScheme name="HK Skrifttyper">
      <a:majorFont>
        <a:latin typeface="BellGothic Blk 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K21 PP til TR" id="{FB5CF844-72D5-4058-8789-8B2C452631E4}" vid="{D082AD3B-C59E-41FF-8817-A7A758FB0649}"/>
    </a:ext>
  </a:extLst>
</a:theme>
</file>

<file path=ppt/theme/theme2.xml><?xml version="1.0" encoding="utf-8"?>
<a:theme xmlns:a="http://schemas.openxmlformats.org/drawingml/2006/main" name="Office Theme">
  <a:themeElements>
    <a:clrScheme name="HK 2013">
      <a:dk1>
        <a:sysClr val="windowText" lastClr="000000"/>
      </a:dk1>
      <a:lt1>
        <a:srgbClr val="FFFFFF"/>
      </a:lt1>
      <a:dk2>
        <a:srgbClr val="009DE0"/>
      </a:dk2>
      <a:lt2>
        <a:srgbClr val="F4F2E9"/>
      </a:lt2>
      <a:accent1>
        <a:srgbClr val="009DE0"/>
      </a:accent1>
      <a:accent2>
        <a:srgbClr val="0075A4"/>
      </a:accent2>
      <a:accent3>
        <a:srgbClr val="004762"/>
      </a:accent3>
      <a:accent4>
        <a:srgbClr val="C4007A"/>
      </a:accent4>
      <a:accent5>
        <a:srgbClr val="F9DC06"/>
      </a:accent5>
      <a:accent6>
        <a:srgbClr val="029778"/>
      </a:accent6>
      <a:hlink>
        <a:srgbClr val="0075A4"/>
      </a:hlink>
      <a:folHlink>
        <a:srgbClr val="004762"/>
      </a:folHlink>
    </a:clrScheme>
    <a:fontScheme name="HK Skrifttyper">
      <a:majorFont>
        <a:latin typeface="BellGothic Blk 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K 2013">
      <a:dk1>
        <a:sysClr val="windowText" lastClr="000000"/>
      </a:dk1>
      <a:lt1>
        <a:srgbClr val="FFFFFF"/>
      </a:lt1>
      <a:dk2>
        <a:srgbClr val="009DE0"/>
      </a:dk2>
      <a:lt2>
        <a:srgbClr val="F4F2E9"/>
      </a:lt2>
      <a:accent1>
        <a:srgbClr val="009DE0"/>
      </a:accent1>
      <a:accent2>
        <a:srgbClr val="0075A4"/>
      </a:accent2>
      <a:accent3>
        <a:srgbClr val="004762"/>
      </a:accent3>
      <a:accent4>
        <a:srgbClr val="C4007A"/>
      </a:accent4>
      <a:accent5>
        <a:srgbClr val="F9DC06"/>
      </a:accent5>
      <a:accent6>
        <a:srgbClr val="029778"/>
      </a:accent6>
      <a:hlink>
        <a:srgbClr val="0075A4"/>
      </a:hlink>
      <a:folHlink>
        <a:srgbClr val="004762"/>
      </a:folHlink>
    </a:clrScheme>
    <a:fontScheme name="HK Skrifttyper">
      <a:majorFont>
        <a:latin typeface="BellGothic Blk 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</TotalTime>
  <Words>1093</Words>
  <Application>Microsoft Office PowerPoint</Application>
  <PresentationFormat>Widescreen</PresentationFormat>
  <Paragraphs>251</Paragraphs>
  <Slides>14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BellGothic Blk BT</vt:lpstr>
      <vt:lpstr>Arial</vt:lpstr>
      <vt:lpstr>Wingdings</vt:lpstr>
      <vt:lpstr>HK Master</vt:lpstr>
      <vt:lpstr>OK21  resultater</vt:lpstr>
      <vt:lpstr>Det hurtige blik på vigtige ok21 resultater </vt:lpstr>
      <vt:lpstr>Reallønnen er sikret  </vt:lpstr>
      <vt:lpstr>Sådan kommer lønstigningerne</vt:lpstr>
      <vt:lpstr>Sådan fordeles den samlede økonomi</vt:lpstr>
      <vt:lpstr>Eksempler på, hvor meget din løn og pension stiger</vt:lpstr>
      <vt:lpstr>Styrkede indsatser for seniorer og det psykiske arbejdsmiljø  </vt:lpstr>
      <vt:lpstr>Tryghed, digitalisering mv.  </vt:lpstr>
      <vt:lpstr>Pensionsforbedringer til Hk’erne i regionerne </vt:lpstr>
      <vt:lpstr>Grundlønsforbedringer til Adm.- og IT-personale m.fl. </vt:lpstr>
      <vt:lpstr>Mere til kompetenceudvikling </vt:lpstr>
      <vt:lpstr>Andet nyt i regionerne</vt:lpstr>
      <vt:lpstr>Medlemmerne bestemmer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På vej mod OK21</dc:title>
  <dc:creator>Susanne Fagerlund</dc:creator>
  <cp:lastModifiedBy>Gunhild Carlsson</cp:lastModifiedBy>
  <cp:revision>178</cp:revision>
  <cp:lastPrinted>2021-03-12T07:33:29Z</cp:lastPrinted>
  <dcterms:created xsi:type="dcterms:W3CDTF">2020-08-12T08:09:56Z</dcterms:created>
  <dcterms:modified xsi:type="dcterms:W3CDTF">2021-03-12T07:46:24Z</dcterms:modified>
</cp:coreProperties>
</file>